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66" r:id="rId2"/>
    <p:sldId id="267" r:id="rId3"/>
    <p:sldId id="271" r:id="rId4"/>
    <p:sldId id="268" r:id="rId5"/>
    <p:sldId id="272" r:id="rId6"/>
    <p:sldId id="269" r:id="rId7"/>
    <p:sldId id="270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6212" autoAdjust="0"/>
  </p:normalViewPr>
  <p:slideViewPr>
    <p:cSldViewPr>
      <p:cViewPr varScale="1">
        <p:scale>
          <a:sx n="88" d="100"/>
          <a:sy n="88" d="100"/>
        </p:scale>
        <p:origin x="1386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0.png>
</file>

<file path=ppt/media/image16.png>
</file>

<file path=ppt/media/image17.jpg>
</file>

<file path=ppt/media/image18.jpg>
</file>

<file path=ppt/media/image19.jp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3.png>
</file>

<file path=ppt/media/image4.png>
</file>

<file path=ppt/media/image5.png>
</file>

<file path=ppt/media/image7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2865CC-CF55-44AA-87E0-D6B2418B3ED5}" type="datetimeFigureOut">
              <a:rPr lang="en-US" smtClean="0"/>
              <a:pPr/>
              <a:t>7/23/2015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D2021-6BCC-4676-9047-ED32416B45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653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0D2021-6BCC-4676-9047-ED32416B4534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807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 smtClean="0"/>
          </a:p>
        </p:txBody>
      </p:sp>
      <p:sp>
        <p:nvSpPr>
          <p:cNvPr id="747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807471E-35B6-417F-88EA-D23B3F637B25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/>
              <a:t>2</a:t>
            </a:fld>
            <a:endParaRPr lang="en-US" alt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884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question: any potential interest in stereo operation?  That should be possible, with some small compromises.</a:t>
            </a:r>
          </a:p>
        </p:txBody>
      </p:sp>
    </p:spTree>
    <p:extLst>
      <p:ext uri="{BB962C8B-B14F-4D97-AF65-F5344CB8AC3E}">
        <p14:creationId xmlns:p14="http://schemas.microsoft.com/office/powerpoint/2010/main" val="1593042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 smtClean="0"/>
          </a:p>
        </p:txBody>
      </p:sp>
      <p:sp>
        <p:nvSpPr>
          <p:cNvPr id="747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807471E-35B6-417F-88EA-D23B3F637B25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/>
              <a:t>4</a:t>
            </a:fld>
            <a:endParaRPr lang="en-US" alt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950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 smtClean="0"/>
          </a:p>
        </p:txBody>
      </p:sp>
      <p:sp>
        <p:nvSpPr>
          <p:cNvPr id="747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807471E-35B6-417F-88EA-D23B3F637B25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/>
              <a:t>5</a:t>
            </a:fld>
            <a:endParaRPr lang="en-US" alt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498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 smtClean="0"/>
          </a:p>
        </p:txBody>
      </p:sp>
      <p:sp>
        <p:nvSpPr>
          <p:cNvPr id="747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807471E-35B6-417F-88EA-D23B3F637B25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/>
              <a:t>6</a:t>
            </a:fld>
            <a:endParaRPr lang="en-US" alt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3543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 dirty="0" smtClean="0"/>
          </a:p>
        </p:txBody>
      </p:sp>
      <p:sp>
        <p:nvSpPr>
          <p:cNvPr id="747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A807471E-35B6-417F-88EA-D23B3F637B25}" type="slidenum">
              <a:rPr lang="en-US" altLang="en-US">
                <a:solidFill>
                  <a:srgbClr val="000000"/>
                </a:solidFill>
                <a:latin typeface="Calibri" panose="020F0502020204030204" pitchFamily="34" charset="0"/>
              </a:rPr>
              <a:pPr/>
              <a:t>7</a:t>
            </a:fld>
            <a:endParaRPr lang="en-US" altLang="en-US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842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7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Clr>
                <a:srgbClr val="4D4D4D"/>
              </a:buClr>
            </a:pPr>
            <a:endParaRPr lang="en-US" altLang="en-US" sz="1600" dirty="0">
              <a:solidFill>
                <a:srgbClr val="4D4D4D"/>
              </a:solidFill>
              <a:cs typeface="Arial" pitchFamily="34" charset="0"/>
            </a:endParaRPr>
          </a:p>
        </p:txBody>
      </p:sp>
      <p:pic>
        <p:nvPicPr>
          <p:cNvPr id="5" name="Picture 2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81000"/>
            <a:ext cx="1827213" cy="71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0" descr="6508_Title_White_Apr2012.g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1625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49762" name="Rectangle 2"/>
          <p:cNvSpPr>
            <a:spLocks noGrp="1" noChangeAspect="1" noChangeArrowheads="1"/>
          </p:cNvSpPr>
          <p:nvPr>
            <p:ph type="subTitle" idx="1"/>
          </p:nvPr>
        </p:nvSpPr>
        <p:spPr bwMode="black">
          <a:xfrm>
            <a:off x="144463" y="5145088"/>
            <a:ext cx="5054600" cy="723900"/>
          </a:xfrm>
          <a:ln w="12700"/>
        </p:spPr>
        <p:txBody>
          <a:bodyPr lIns="90488" tIns="44450" rIns="90488" bIns="44450"/>
          <a:lstStyle>
            <a:lvl1pPr>
              <a:defRPr sz="2300" b="0">
                <a:solidFill>
                  <a:srgbClr val="025BBC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2549763" name="Rectangle 3"/>
          <p:cNvSpPr>
            <a:spLocks noGrp="1" noChangeArrowheads="1"/>
          </p:cNvSpPr>
          <p:nvPr>
            <p:ph type="ctrTitle"/>
          </p:nvPr>
        </p:nvSpPr>
        <p:spPr bwMode="white">
          <a:xfrm>
            <a:off x="163513" y="2790825"/>
            <a:ext cx="5135562" cy="1190625"/>
          </a:xfrm>
        </p:spPr>
        <p:txBody>
          <a:bodyPr lIns="45720" tIns="45720" rIns="45720" bIns="45720"/>
          <a:lstStyle>
            <a:lvl1pPr>
              <a:lnSpc>
                <a:spcPct val="100000"/>
              </a:lnSpc>
              <a:spcBef>
                <a:spcPct val="20000"/>
              </a:spcBef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705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83786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4823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014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0621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black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8"/>
          <p:cNvSpPr>
            <a:spLocks noGrp="1" noChangeArrowheads="1"/>
          </p:cNvSpPr>
          <p:nvPr>
            <p:ph type="title"/>
          </p:nvPr>
        </p:nvSpPr>
        <p:spPr bwMode="black">
          <a:xfrm>
            <a:off x="92075" y="228600"/>
            <a:ext cx="7348538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488" tIns="44450" rIns="90488" bIns="4445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grpSp>
        <p:nvGrpSpPr>
          <p:cNvPr id="2051" name="Group 23"/>
          <p:cNvGrpSpPr>
            <a:grpSpLocks/>
          </p:cNvGrpSpPr>
          <p:nvPr/>
        </p:nvGrpSpPr>
        <p:grpSpPr bwMode="auto">
          <a:xfrm>
            <a:off x="0" y="209550"/>
            <a:ext cx="9144000" cy="6400800"/>
            <a:chOff x="0" y="132"/>
            <a:chExt cx="5760" cy="4032"/>
          </a:xfrm>
        </p:grpSpPr>
        <p:pic>
          <p:nvPicPr>
            <p:cNvPr id="2055" name="Picture 9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0" y="132"/>
              <a:ext cx="743" cy="2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32" name="Line 14"/>
            <p:cNvSpPr>
              <a:spLocks noChangeShapeType="1"/>
            </p:cNvSpPr>
            <p:nvPr/>
          </p:nvSpPr>
          <p:spPr bwMode="auto">
            <a:xfrm>
              <a:off x="0" y="569"/>
              <a:ext cx="5760" cy="0"/>
            </a:xfrm>
            <a:prstGeom prst="line">
              <a:avLst/>
            </a:prstGeom>
            <a:noFill/>
            <a:ln w="15875">
              <a:solidFill>
                <a:srgbClr val="FF0000"/>
              </a:solidFill>
              <a:round/>
              <a:headEnd/>
              <a:tailEnd/>
            </a:ln>
          </p:spPr>
          <p:txBody>
            <a:bodyPr wrap="none" lIns="90488" tIns="44450" rIns="90488" bIns="44450"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dirty="0">
                <a:solidFill>
                  <a:srgbClr val="4D4D4D"/>
                </a:solidFill>
                <a:ea typeface="MS PGothic" pitchFamily="34" charset="-128"/>
              </a:endParaRPr>
            </a:p>
          </p:txBody>
        </p:sp>
        <p:sp>
          <p:nvSpPr>
            <p:cNvPr id="1033" name="Line 17"/>
            <p:cNvSpPr>
              <a:spLocks noChangeShapeType="1"/>
            </p:cNvSpPr>
            <p:nvPr/>
          </p:nvSpPr>
          <p:spPr bwMode="auto">
            <a:xfrm>
              <a:off x="0" y="4164"/>
              <a:ext cx="5760" cy="0"/>
            </a:xfrm>
            <a:prstGeom prst="line">
              <a:avLst/>
            </a:prstGeom>
            <a:noFill/>
            <a:ln w="15875">
              <a:solidFill>
                <a:srgbClr val="FF0000"/>
              </a:solidFill>
              <a:round/>
              <a:headEnd/>
              <a:tailEnd/>
            </a:ln>
          </p:spPr>
          <p:txBody>
            <a:bodyPr wrap="none" lIns="90488" tIns="44450" rIns="90488" bIns="44450" anchor="ctr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dirty="0">
                <a:solidFill>
                  <a:srgbClr val="4D4D4D"/>
                </a:solidFill>
                <a:ea typeface="MS PGothic" pitchFamily="34" charset="-128"/>
              </a:endParaRPr>
            </a:p>
          </p:txBody>
        </p:sp>
      </p:grpSp>
      <p:sp>
        <p:nvSpPr>
          <p:cNvPr id="2052" name="Rectangle 2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3500" y="914400"/>
            <a:ext cx="8885238" cy="553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1"/>
            <a:r>
              <a:rPr lang="en-US" altLang="en-US" smtClean="0"/>
              <a:t>   Third level</a:t>
            </a:r>
          </a:p>
        </p:txBody>
      </p:sp>
    </p:spTree>
    <p:extLst>
      <p:ext uri="{BB962C8B-B14F-4D97-AF65-F5344CB8AC3E}">
        <p14:creationId xmlns:p14="http://schemas.microsoft.com/office/powerpoint/2010/main" val="1783763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lnSpc>
          <a:spcPct val="79000"/>
        </a:lnSpc>
        <a:spcBef>
          <a:spcPct val="0"/>
        </a:spcBef>
        <a:spcAft>
          <a:spcPct val="0"/>
        </a:spcAft>
        <a:defRPr sz="3200">
          <a:solidFill>
            <a:srgbClr val="025BBC"/>
          </a:solidFill>
          <a:latin typeface="Arial"/>
          <a:ea typeface="MS PGothic" pitchFamily="34" charset="-128"/>
          <a:cs typeface="Arial"/>
        </a:defRPr>
      </a:lvl1pPr>
      <a:lvl2pPr algn="l" rtl="0" eaLnBrk="0" fontAlgn="base" hangingPunct="0">
        <a:lnSpc>
          <a:spcPct val="79000"/>
        </a:lnSpc>
        <a:spcBef>
          <a:spcPct val="0"/>
        </a:spcBef>
        <a:spcAft>
          <a:spcPct val="0"/>
        </a:spcAft>
        <a:defRPr sz="3200">
          <a:solidFill>
            <a:srgbClr val="025BBC"/>
          </a:solidFill>
          <a:latin typeface="Arial" charset="0"/>
          <a:ea typeface="MS PGothic" pitchFamily="34" charset="-128"/>
          <a:cs typeface="Arial" charset="0"/>
        </a:defRPr>
      </a:lvl2pPr>
      <a:lvl3pPr algn="l" rtl="0" eaLnBrk="0" fontAlgn="base" hangingPunct="0">
        <a:lnSpc>
          <a:spcPct val="79000"/>
        </a:lnSpc>
        <a:spcBef>
          <a:spcPct val="0"/>
        </a:spcBef>
        <a:spcAft>
          <a:spcPct val="0"/>
        </a:spcAft>
        <a:defRPr sz="3200">
          <a:solidFill>
            <a:srgbClr val="025BBC"/>
          </a:solidFill>
          <a:latin typeface="Arial" charset="0"/>
          <a:ea typeface="MS PGothic" pitchFamily="34" charset="-128"/>
          <a:cs typeface="Arial" charset="0"/>
        </a:defRPr>
      </a:lvl3pPr>
      <a:lvl4pPr algn="l" rtl="0" eaLnBrk="0" fontAlgn="base" hangingPunct="0">
        <a:lnSpc>
          <a:spcPct val="79000"/>
        </a:lnSpc>
        <a:spcBef>
          <a:spcPct val="0"/>
        </a:spcBef>
        <a:spcAft>
          <a:spcPct val="0"/>
        </a:spcAft>
        <a:defRPr sz="3200">
          <a:solidFill>
            <a:srgbClr val="025BBC"/>
          </a:solidFill>
          <a:latin typeface="Arial" charset="0"/>
          <a:ea typeface="MS PGothic" pitchFamily="34" charset="-128"/>
          <a:cs typeface="Arial" charset="0"/>
        </a:defRPr>
      </a:lvl4pPr>
      <a:lvl5pPr algn="l" rtl="0" eaLnBrk="0" fontAlgn="base" hangingPunct="0">
        <a:lnSpc>
          <a:spcPct val="79000"/>
        </a:lnSpc>
        <a:spcBef>
          <a:spcPct val="0"/>
        </a:spcBef>
        <a:spcAft>
          <a:spcPct val="0"/>
        </a:spcAft>
        <a:defRPr sz="3200">
          <a:solidFill>
            <a:srgbClr val="025BBC"/>
          </a:solidFill>
          <a:latin typeface="Arial" charset="0"/>
          <a:ea typeface="MS PGothic" pitchFamily="34" charset="-128"/>
          <a:cs typeface="Arial" charset="0"/>
        </a:defRPr>
      </a:lvl5pPr>
      <a:lvl6pPr marL="457200" algn="l" rtl="0" eaLnBrk="1" fontAlgn="base" hangingPunct="1">
        <a:lnSpc>
          <a:spcPct val="79000"/>
        </a:lnSpc>
        <a:spcBef>
          <a:spcPct val="0"/>
        </a:spcBef>
        <a:spcAft>
          <a:spcPct val="0"/>
        </a:spcAft>
        <a:defRPr sz="3200">
          <a:solidFill>
            <a:srgbClr val="025BBC"/>
          </a:solidFill>
          <a:latin typeface="Arial" charset="0"/>
        </a:defRPr>
      </a:lvl6pPr>
      <a:lvl7pPr marL="914400" algn="l" rtl="0" eaLnBrk="1" fontAlgn="base" hangingPunct="1">
        <a:lnSpc>
          <a:spcPct val="79000"/>
        </a:lnSpc>
        <a:spcBef>
          <a:spcPct val="0"/>
        </a:spcBef>
        <a:spcAft>
          <a:spcPct val="0"/>
        </a:spcAft>
        <a:defRPr sz="3200">
          <a:solidFill>
            <a:srgbClr val="025BBC"/>
          </a:solidFill>
          <a:latin typeface="Arial" charset="0"/>
        </a:defRPr>
      </a:lvl7pPr>
      <a:lvl8pPr marL="1371600" algn="l" rtl="0" eaLnBrk="1" fontAlgn="base" hangingPunct="1">
        <a:lnSpc>
          <a:spcPct val="79000"/>
        </a:lnSpc>
        <a:spcBef>
          <a:spcPct val="0"/>
        </a:spcBef>
        <a:spcAft>
          <a:spcPct val="0"/>
        </a:spcAft>
        <a:defRPr sz="3200">
          <a:solidFill>
            <a:srgbClr val="025BBC"/>
          </a:solidFill>
          <a:latin typeface="Arial" charset="0"/>
        </a:defRPr>
      </a:lvl8pPr>
      <a:lvl9pPr marL="1828800" algn="l" rtl="0" eaLnBrk="1" fontAlgn="base" hangingPunct="1">
        <a:lnSpc>
          <a:spcPct val="79000"/>
        </a:lnSpc>
        <a:spcBef>
          <a:spcPct val="0"/>
        </a:spcBef>
        <a:spcAft>
          <a:spcPct val="0"/>
        </a:spcAft>
        <a:defRPr sz="3200">
          <a:solidFill>
            <a:srgbClr val="025BBC"/>
          </a:solidFill>
          <a:latin typeface="Arial" charset="0"/>
        </a:defRPr>
      </a:lvl9pPr>
    </p:titleStyle>
    <p:bodyStyle>
      <a:lvl1pPr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0000"/>
        <a:buFont typeface="Wingdings" pitchFamily="2" charset="2"/>
        <a:defRPr sz="1400" b="1">
          <a:solidFill>
            <a:srgbClr val="000000"/>
          </a:solidFill>
          <a:latin typeface="Arial"/>
          <a:ea typeface="MS PGothic" pitchFamily="34" charset="-128"/>
          <a:cs typeface="Arial"/>
        </a:defRPr>
      </a:lvl1pPr>
      <a:lvl2pPr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0000"/>
        <a:buFont typeface="Wingdings" pitchFamily="2" charset="2"/>
        <a:defRPr sz="1200">
          <a:solidFill>
            <a:srgbClr val="000000"/>
          </a:solidFill>
          <a:latin typeface="Arial"/>
          <a:ea typeface="MS PGothic" pitchFamily="34" charset="-128"/>
          <a:cs typeface="Arial"/>
        </a:defRPr>
      </a:lvl2pPr>
      <a:lvl3pPr marL="9144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25000"/>
        <a:defRPr sz="1200">
          <a:solidFill>
            <a:schemeClr val="tx1"/>
          </a:solidFill>
          <a:latin typeface="Arial"/>
          <a:ea typeface="MS PGothic" pitchFamily="34" charset="-128"/>
          <a:cs typeface="Arial"/>
        </a:defRPr>
      </a:lvl3pPr>
      <a:lvl4pPr marL="685800" indent="685800" algn="l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0000"/>
        <a:buFont typeface="Arial" pitchFamily="34" charset="0"/>
        <a:buChar char="–"/>
        <a:defRPr sz="1600">
          <a:solidFill>
            <a:schemeClr val="tx1"/>
          </a:solidFill>
          <a:latin typeface="+mn-lt"/>
          <a:ea typeface="MS PGothic" pitchFamily="34" charset="-128"/>
        </a:defRPr>
      </a:lvl4pPr>
      <a:lvl5pPr marL="914400" indent="914400" algn="l" rtl="0" eaLnBrk="0" fontAlgn="base" hangingPunct="0">
        <a:lnSpc>
          <a:spcPct val="95000"/>
        </a:lnSpc>
        <a:spcBef>
          <a:spcPct val="25000"/>
        </a:spcBef>
        <a:spcAft>
          <a:spcPct val="0"/>
        </a:spcAft>
        <a:buClr>
          <a:schemeClr val="bg2"/>
        </a:buClr>
        <a:buSzPct val="100000"/>
        <a:buChar char="»"/>
        <a:defRPr sz="1600">
          <a:solidFill>
            <a:schemeClr val="tx2"/>
          </a:solidFill>
          <a:latin typeface="+mn-lt"/>
          <a:ea typeface="MS PGothic" pitchFamily="34" charset="-128"/>
        </a:defRPr>
      </a:lvl5pPr>
      <a:lvl6pPr marL="1371600" algn="l" rtl="0" eaLnBrk="1" fontAlgn="base" hangingPunct="1">
        <a:lnSpc>
          <a:spcPct val="95000"/>
        </a:lnSpc>
        <a:spcBef>
          <a:spcPct val="25000"/>
        </a:spcBef>
        <a:spcAft>
          <a:spcPct val="0"/>
        </a:spcAft>
        <a:buClr>
          <a:schemeClr val="bg2"/>
        </a:buClr>
        <a:buSzPct val="100000"/>
        <a:defRPr sz="1600">
          <a:solidFill>
            <a:schemeClr val="tx2"/>
          </a:solidFill>
          <a:latin typeface="+mn-lt"/>
        </a:defRPr>
      </a:lvl6pPr>
      <a:lvl7pPr marL="1828800" algn="l" rtl="0" eaLnBrk="1" fontAlgn="base" hangingPunct="1">
        <a:lnSpc>
          <a:spcPct val="95000"/>
        </a:lnSpc>
        <a:spcBef>
          <a:spcPct val="25000"/>
        </a:spcBef>
        <a:spcAft>
          <a:spcPct val="0"/>
        </a:spcAft>
        <a:buClr>
          <a:schemeClr val="bg2"/>
        </a:buClr>
        <a:buSzPct val="100000"/>
        <a:defRPr sz="1600">
          <a:solidFill>
            <a:schemeClr val="tx2"/>
          </a:solidFill>
          <a:latin typeface="+mn-lt"/>
        </a:defRPr>
      </a:lvl7pPr>
      <a:lvl8pPr marL="2286000" algn="l" rtl="0" eaLnBrk="1" fontAlgn="base" hangingPunct="1">
        <a:lnSpc>
          <a:spcPct val="95000"/>
        </a:lnSpc>
        <a:spcBef>
          <a:spcPct val="25000"/>
        </a:spcBef>
        <a:spcAft>
          <a:spcPct val="0"/>
        </a:spcAft>
        <a:buClr>
          <a:schemeClr val="bg2"/>
        </a:buClr>
        <a:buSzPct val="100000"/>
        <a:defRPr sz="1600">
          <a:solidFill>
            <a:schemeClr val="tx2"/>
          </a:solidFill>
          <a:latin typeface="+mn-lt"/>
        </a:defRPr>
      </a:lvl8pPr>
      <a:lvl9pPr marL="2743200" algn="l" rtl="0" eaLnBrk="1" fontAlgn="base" hangingPunct="1">
        <a:lnSpc>
          <a:spcPct val="95000"/>
        </a:lnSpc>
        <a:spcBef>
          <a:spcPct val="25000"/>
        </a:spcBef>
        <a:spcAft>
          <a:spcPct val="0"/>
        </a:spcAft>
        <a:buClr>
          <a:schemeClr val="bg2"/>
        </a:buClr>
        <a:buSzPct val="100000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emf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10" Type="http://schemas.openxmlformats.org/officeDocument/2006/relationships/image" Target="../media/image16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63513" y="2508974"/>
            <a:ext cx="5135562" cy="1200329"/>
          </a:xfrm>
        </p:spPr>
        <p:txBody>
          <a:bodyPr/>
          <a:lstStyle/>
          <a:p>
            <a:r>
              <a:rPr lang="en-US" dirty="0" smtClean="0"/>
              <a:t>PDM Microphone Interface with BLE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13"/>
          <p:cNvSpPr txBox="1">
            <a:spLocks noChangeArrowheads="1"/>
          </p:cNvSpPr>
          <p:nvPr/>
        </p:nvSpPr>
        <p:spPr bwMode="auto">
          <a:xfrm>
            <a:off x="100013" y="5080000"/>
            <a:ext cx="8885237" cy="1234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en-US" sz="1500" b="1" dirty="0" smtClean="0"/>
              <a:t>All-Digital, Lowest BOM solution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en-US" sz="1500" b="1" dirty="0" smtClean="0"/>
              <a:t>High quality audio decimation</a:t>
            </a:r>
            <a:r>
              <a:rPr lang="en-US" altLang="en-US" sz="1500" dirty="0" smtClean="0"/>
              <a:t> for PDM microphones 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en-US" sz="1500" b="1" dirty="0" smtClean="0"/>
              <a:t>Active </a:t>
            </a:r>
            <a:r>
              <a:rPr lang="en-US" altLang="en-US" sz="1500" b="1" dirty="0"/>
              <a:t>Power </a:t>
            </a:r>
            <a:r>
              <a:rPr lang="en-US" altLang="en-US" sz="1500" b="1" dirty="0" smtClean="0"/>
              <a:t>(measured): 5mA* </a:t>
            </a:r>
            <a:r>
              <a:rPr lang="en-US" altLang="en-US" sz="1500" dirty="0" smtClean="0"/>
              <a:t>@ 24MHz CPU operation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en-US" sz="1500" b="1" dirty="0" smtClean="0"/>
              <a:t>Only 12% CPU utilization </a:t>
            </a:r>
            <a:r>
              <a:rPr lang="en-US" altLang="en-US" sz="1500" dirty="0" smtClean="0"/>
              <a:t>for </a:t>
            </a:r>
            <a:r>
              <a:rPr lang="en-US" altLang="en-US" sz="1500" dirty="0"/>
              <a:t>PDM microphones </a:t>
            </a:r>
            <a:r>
              <a:rPr lang="en-US" altLang="en-US" sz="1500" dirty="0" smtClean="0"/>
              <a:t>processing (16-bit/16kHz) at 24MHz operation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en-US" sz="1500" dirty="0" smtClean="0"/>
              <a:t>Microphone interface up to 24-bit/48kHz configuration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en-US" sz="1500" dirty="0" smtClean="0"/>
              <a:t>Optional Trackpad, Motion Sensor and Proximity Gesture features</a:t>
            </a:r>
          </a:p>
        </p:txBody>
      </p:sp>
      <p:sp>
        <p:nvSpPr>
          <p:cNvPr id="73730" name="Rectangle 42"/>
          <p:cNvSpPr>
            <a:spLocks noChangeArrowheads="1"/>
          </p:cNvSpPr>
          <p:nvPr/>
        </p:nvSpPr>
        <p:spPr bwMode="auto">
          <a:xfrm>
            <a:off x="6696236" y="4561711"/>
            <a:ext cx="2590800" cy="226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231775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rgbClr val="025BBC"/>
              </a:buClr>
              <a:buSzPct val="100000"/>
            </a:pPr>
            <a:r>
              <a:rPr lang="en-US" altLang="en-US" sz="1100" dirty="0" smtClean="0">
                <a:solidFill>
                  <a:srgbClr val="025BBC"/>
                </a:solidFill>
              </a:rPr>
              <a:t>UDB </a:t>
            </a:r>
            <a:r>
              <a:rPr lang="en-US" altLang="en-US" sz="1100" dirty="0">
                <a:solidFill>
                  <a:srgbClr val="025BBC"/>
                </a:solidFill>
              </a:rPr>
              <a:t>= Universal Digital Block (PLD)</a:t>
            </a:r>
          </a:p>
        </p:txBody>
      </p:sp>
      <p:sp>
        <p:nvSpPr>
          <p:cNvPr id="73731" name="Rectangle 40"/>
          <p:cNvSpPr>
            <a:spLocks noChangeArrowheads="1"/>
          </p:cNvSpPr>
          <p:nvPr/>
        </p:nvSpPr>
        <p:spPr bwMode="auto">
          <a:xfrm>
            <a:off x="2735796" y="1265239"/>
            <a:ext cx="4704817" cy="2599400"/>
          </a:xfrm>
          <a:prstGeom prst="rect">
            <a:avLst/>
          </a:prstGeom>
          <a:solidFill>
            <a:srgbClr val="C8C8C8"/>
          </a:solidFill>
          <a:ln w="28575">
            <a:solidFill>
              <a:srgbClr val="1F497D"/>
            </a:solidFill>
            <a:round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buClr>
                <a:schemeClr val="tx1"/>
              </a:buClr>
            </a:pPr>
            <a:endParaRPr lang="en-US" altLang="en-US" sz="1600" dirty="0">
              <a:solidFill>
                <a:srgbClr val="C8C8C8"/>
              </a:solidFill>
              <a:cs typeface="Arial" panose="020B0604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230532" y="1254906"/>
            <a:ext cx="14112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b="1" dirty="0">
                <a:solidFill>
                  <a:srgbClr val="17375E"/>
                </a:solidFill>
                <a:cs typeface="Arial" panose="020B0604020202020204" pitchFamily="34" charset="0"/>
              </a:rPr>
              <a:t>PSoC </a:t>
            </a:r>
            <a:r>
              <a:rPr lang="en-US" altLang="en-US" sz="1400" b="1" dirty="0" smtClean="0">
                <a:solidFill>
                  <a:srgbClr val="17375E"/>
                </a:solidFill>
                <a:cs typeface="Arial" panose="020B0604020202020204" pitchFamily="34" charset="0"/>
              </a:rPr>
              <a:t>4 BLE</a:t>
            </a:r>
            <a:endParaRPr lang="en-US" altLang="en-US" sz="1400" b="1" dirty="0">
              <a:solidFill>
                <a:srgbClr val="17375E"/>
              </a:solidFill>
              <a:cs typeface="Arial" panose="020B0604020202020204" pitchFamily="34" charset="0"/>
            </a:endParaRPr>
          </a:p>
        </p:txBody>
      </p:sp>
      <p:sp>
        <p:nvSpPr>
          <p:cNvPr id="73734" name="Rectangle 44"/>
          <p:cNvSpPr>
            <a:spLocks noChangeArrowheads="1"/>
          </p:cNvSpPr>
          <p:nvPr/>
        </p:nvSpPr>
        <p:spPr bwMode="auto">
          <a:xfrm>
            <a:off x="2892202" y="2015734"/>
            <a:ext cx="639763" cy="401638"/>
          </a:xfrm>
          <a:prstGeom prst="rect">
            <a:avLst/>
          </a:prstGeom>
          <a:solidFill>
            <a:srgbClr val="1F49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 b="1" dirty="0" smtClean="0">
                <a:solidFill>
                  <a:srgbClr val="FFFFFF"/>
                </a:solidFill>
                <a:cs typeface="Arial" panose="020B0604020202020204" pitchFamily="34" charset="0"/>
              </a:rPr>
              <a:t>BLE</a:t>
            </a:r>
            <a:endParaRPr lang="en-US" altLang="en-US" sz="900" b="1" dirty="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4026705" y="3392996"/>
            <a:ext cx="901700" cy="2746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 b="1" dirty="0">
                <a:solidFill>
                  <a:srgbClr val="FFFFFF"/>
                </a:solidFill>
                <a:cs typeface="Arial" panose="020B0604020202020204" pitchFamily="34" charset="0"/>
              </a:rPr>
              <a:t>CapSense</a:t>
            </a:r>
          </a:p>
        </p:txBody>
      </p:sp>
      <p:cxnSp>
        <p:nvCxnSpPr>
          <p:cNvPr id="73739" name="Shape 55"/>
          <p:cNvCxnSpPr>
            <a:cxnSpLocks noChangeShapeType="1"/>
            <a:stCxn id="73757" idx="3"/>
          </p:cNvCxnSpPr>
          <p:nvPr/>
        </p:nvCxnSpPr>
        <p:spPr bwMode="auto">
          <a:xfrm flipV="1">
            <a:off x="6660232" y="2858528"/>
            <a:ext cx="1245840" cy="549512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73767" name="Picture 4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80" t="31818" r="60480" b="13635"/>
          <a:stretch>
            <a:fillRect/>
          </a:stretch>
        </p:blipFill>
        <p:spPr bwMode="auto">
          <a:xfrm>
            <a:off x="680410" y="1982992"/>
            <a:ext cx="285750" cy="571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3768" name="Picture 4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74" t="34091" r="29039" b="17046"/>
          <a:stretch>
            <a:fillRect/>
          </a:stretch>
        </p:blipFill>
        <p:spPr bwMode="auto">
          <a:xfrm>
            <a:off x="657168" y="2613230"/>
            <a:ext cx="381000" cy="51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769" name="Rectangle 59"/>
          <p:cNvSpPr>
            <a:spLocks noChangeArrowheads="1"/>
          </p:cNvSpPr>
          <p:nvPr/>
        </p:nvSpPr>
        <p:spPr bwMode="auto">
          <a:xfrm>
            <a:off x="395536" y="1901298"/>
            <a:ext cx="876069" cy="2682322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buClr>
                <a:schemeClr val="tx1"/>
              </a:buClr>
            </a:pPr>
            <a:endParaRPr lang="en-US" altLang="en-US" sz="1600" dirty="0"/>
          </a:p>
        </p:txBody>
      </p:sp>
      <p:cxnSp>
        <p:nvCxnSpPr>
          <p:cNvPr id="73745" name="Straight Arrow Connector 60"/>
          <p:cNvCxnSpPr>
            <a:cxnSpLocks noChangeShapeType="1"/>
          </p:cNvCxnSpPr>
          <p:nvPr/>
        </p:nvCxnSpPr>
        <p:spPr bwMode="auto">
          <a:xfrm>
            <a:off x="2339752" y="2224412"/>
            <a:ext cx="549275" cy="1747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3" name="Rectangle 62"/>
          <p:cNvSpPr>
            <a:spLocks noChangeArrowheads="1"/>
          </p:cNvSpPr>
          <p:nvPr/>
        </p:nvSpPr>
        <p:spPr bwMode="auto">
          <a:xfrm>
            <a:off x="7906072" y="2168860"/>
            <a:ext cx="914400" cy="865801"/>
          </a:xfrm>
          <a:prstGeom prst="rect">
            <a:avLst/>
          </a:prstGeom>
          <a:solidFill>
            <a:srgbClr val="3A3A3A"/>
          </a:solidFill>
          <a:ln>
            <a:noFill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 b="1" dirty="0">
                <a:solidFill>
                  <a:srgbClr val="FFFFFF"/>
                </a:solidFill>
                <a:cs typeface="Arial" panose="020B0604020202020204" pitchFamily="34" charset="0"/>
              </a:rPr>
              <a:t>Digital MEMS Microphone</a:t>
            </a:r>
          </a:p>
          <a:p>
            <a:pPr algn="ctr"/>
            <a:r>
              <a:rPr lang="en-US" altLang="en-US" sz="900" b="1" dirty="0">
                <a:solidFill>
                  <a:srgbClr val="FFFFFF"/>
                </a:solidFill>
                <a:cs typeface="Arial" panose="020B0604020202020204" pitchFamily="34" charset="0"/>
              </a:rPr>
              <a:t>(Direct PDM Input)</a:t>
            </a:r>
          </a:p>
        </p:txBody>
      </p:sp>
      <p:cxnSp>
        <p:nvCxnSpPr>
          <p:cNvPr id="73748" name="Shape 53"/>
          <p:cNvCxnSpPr>
            <a:cxnSpLocks noChangeShapeType="1"/>
            <a:endCxn id="73734" idx="3"/>
          </p:cNvCxnSpPr>
          <p:nvPr/>
        </p:nvCxnSpPr>
        <p:spPr bwMode="auto">
          <a:xfrm rot="10800000">
            <a:off x="3531966" y="2216553"/>
            <a:ext cx="245243" cy="2088"/>
          </a:xfrm>
          <a:prstGeom prst="bentConnector3">
            <a:avLst>
              <a:gd name="adj1" fmla="val 50000"/>
            </a:avLst>
          </a:prstGeom>
          <a:noFill/>
          <a:ln w="12700">
            <a:solidFill>
              <a:srgbClr val="0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3749" name="Rectangle 65"/>
          <p:cNvSpPr>
            <a:spLocks noChangeArrowheads="1"/>
          </p:cNvSpPr>
          <p:nvPr/>
        </p:nvSpPr>
        <p:spPr bwMode="auto">
          <a:xfrm>
            <a:off x="3779912" y="1687543"/>
            <a:ext cx="2312442" cy="106219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anchor="t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900" b="1" dirty="0" smtClean="0">
                <a:solidFill>
                  <a:srgbClr val="FFFFFF"/>
                </a:solidFill>
                <a:cs typeface="Arial" panose="020B0604020202020204" pitchFamily="34" charset="0"/>
              </a:rPr>
              <a:t>Cortex M0 MCU</a:t>
            </a:r>
            <a:endParaRPr lang="en-US" altLang="en-US" sz="900" b="1" dirty="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73751" name="Rectangle 67"/>
          <p:cNvSpPr>
            <a:spLocks noChangeArrowheads="1"/>
          </p:cNvSpPr>
          <p:nvPr/>
        </p:nvSpPr>
        <p:spPr bwMode="auto">
          <a:xfrm>
            <a:off x="6289676" y="1962180"/>
            <a:ext cx="779462" cy="717550"/>
          </a:xfrm>
          <a:prstGeom prst="rect">
            <a:avLst/>
          </a:prstGeom>
          <a:solidFill>
            <a:srgbClr val="1F49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 b="1" dirty="0" smtClean="0">
                <a:solidFill>
                  <a:srgbClr val="FFFFFF"/>
                </a:solidFill>
                <a:cs typeface="Arial" panose="020B0604020202020204" pitchFamily="34" charset="0"/>
              </a:rPr>
              <a:t>5</a:t>
            </a:r>
            <a:r>
              <a:rPr lang="en-US" altLang="en-US" sz="900" b="1" baseline="30000" dirty="0" smtClean="0">
                <a:solidFill>
                  <a:srgbClr val="FFFFFF"/>
                </a:solidFill>
                <a:cs typeface="Arial" panose="020B0604020202020204" pitchFamily="34" charset="0"/>
              </a:rPr>
              <a:t>th</a:t>
            </a:r>
            <a:r>
              <a:rPr lang="en-US" altLang="en-US" sz="900" b="1" dirty="0" smtClean="0">
                <a:solidFill>
                  <a:srgbClr val="FFFFFF"/>
                </a:solidFill>
                <a:cs typeface="Arial" panose="020B0604020202020204" pitchFamily="34" charset="0"/>
              </a:rPr>
              <a:t> order CIC Integrator (UDB</a:t>
            </a:r>
            <a:r>
              <a:rPr lang="en-US" altLang="en-US" sz="900" b="1" dirty="0">
                <a:solidFill>
                  <a:srgbClr val="FFFFFF"/>
                </a:solidFill>
                <a:cs typeface="Arial" panose="020B0604020202020204" pitchFamily="34" charset="0"/>
              </a:rPr>
              <a:t>)</a:t>
            </a:r>
          </a:p>
        </p:txBody>
      </p:sp>
      <p:cxnSp>
        <p:nvCxnSpPr>
          <p:cNvPr id="73752" name="Straight Arrow Connector 68"/>
          <p:cNvCxnSpPr>
            <a:cxnSpLocks noChangeShapeType="1"/>
          </p:cNvCxnSpPr>
          <p:nvPr/>
        </p:nvCxnSpPr>
        <p:spPr bwMode="auto">
          <a:xfrm flipH="1">
            <a:off x="7069138" y="2359658"/>
            <a:ext cx="836934" cy="0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754" name="Straight Arrow Connector 72"/>
          <p:cNvCxnSpPr>
            <a:cxnSpLocks noChangeShapeType="1"/>
          </p:cNvCxnSpPr>
          <p:nvPr/>
        </p:nvCxnSpPr>
        <p:spPr bwMode="auto">
          <a:xfrm>
            <a:off x="4483905" y="3666046"/>
            <a:ext cx="0" cy="381000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755" name="Straight Arrow Connector 73"/>
          <p:cNvCxnSpPr>
            <a:cxnSpLocks noChangeShapeType="1"/>
            <a:stCxn id="73751" idx="1"/>
          </p:cNvCxnSpPr>
          <p:nvPr/>
        </p:nvCxnSpPr>
        <p:spPr bwMode="auto">
          <a:xfrm flipH="1">
            <a:off x="6078538" y="2320955"/>
            <a:ext cx="211138" cy="0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3757" name="Rectangle 77"/>
          <p:cNvSpPr>
            <a:spLocks noChangeArrowheads="1"/>
          </p:cNvSpPr>
          <p:nvPr/>
        </p:nvSpPr>
        <p:spPr bwMode="auto">
          <a:xfrm>
            <a:off x="5563269" y="3027040"/>
            <a:ext cx="1096963" cy="762000"/>
          </a:xfrm>
          <a:prstGeom prst="rect">
            <a:avLst/>
          </a:prstGeom>
          <a:solidFill>
            <a:srgbClr val="1F49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 b="1" dirty="0" smtClean="0">
                <a:solidFill>
                  <a:srgbClr val="FFFFFF"/>
                </a:solidFill>
                <a:cs typeface="Arial" panose="020B0604020202020204" pitchFamily="34" charset="0"/>
              </a:rPr>
              <a:t>Microphone Sampling Clock Generator</a:t>
            </a:r>
          </a:p>
          <a:p>
            <a:pPr algn="ctr"/>
            <a:r>
              <a:rPr lang="en-US" altLang="en-US" sz="900" b="1" dirty="0" smtClean="0">
                <a:solidFill>
                  <a:srgbClr val="FFFFFF"/>
                </a:solidFill>
                <a:cs typeface="Arial" panose="020B0604020202020204" pitchFamily="34" charset="0"/>
              </a:rPr>
              <a:t>(Fractional Divider)</a:t>
            </a:r>
            <a:endParaRPr lang="en-US" altLang="en-US" sz="900" b="1" dirty="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429552" y="2544324"/>
            <a:ext cx="923812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900" dirty="0" smtClean="0"/>
              <a:t>PDM </a:t>
            </a:r>
          </a:p>
          <a:p>
            <a:r>
              <a:rPr lang="en-US" altLang="en-US" sz="900" dirty="0" smtClean="0"/>
              <a:t>Clock</a:t>
            </a:r>
            <a:endParaRPr lang="en-US" altLang="en-US" sz="1000" dirty="0"/>
          </a:p>
        </p:txBody>
      </p:sp>
      <p:sp>
        <p:nvSpPr>
          <p:cNvPr id="83" name="TextBox 82"/>
          <p:cNvSpPr txBox="1"/>
          <p:nvPr/>
        </p:nvSpPr>
        <p:spPr>
          <a:xfrm>
            <a:off x="5557714" y="1689130"/>
            <a:ext cx="161302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000" b="1" dirty="0">
                <a:solidFill>
                  <a:srgbClr val="17375E"/>
                </a:solidFill>
                <a:cs typeface="Arial" panose="020B0604020202020204" pitchFamily="34" charset="0"/>
              </a:rPr>
              <a:t>MEMS PDM Interface</a:t>
            </a:r>
          </a:p>
        </p:txBody>
      </p:sp>
      <p:sp>
        <p:nvSpPr>
          <p:cNvPr id="73763" name="Title 1"/>
          <p:cNvSpPr>
            <a:spLocks noGrp="1"/>
          </p:cNvSpPr>
          <p:nvPr>
            <p:ph type="title"/>
          </p:nvPr>
        </p:nvSpPr>
        <p:spPr>
          <a:xfrm>
            <a:off x="92075" y="222250"/>
            <a:ext cx="7348538" cy="477838"/>
          </a:xfrm>
        </p:spPr>
        <p:txBody>
          <a:bodyPr/>
          <a:lstStyle/>
          <a:p>
            <a:pPr>
              <a:tabLst>
                <a:tab pos="2286000" algn="l"/>
              </a:tabLst>
            </a:pPr>
            <a:r>
              <a:rPr lang="en-US" altLang="en-US" dirty="0" smtClean="0"/>
              <a:t>PDM Microphone in Remote Control</a:t>
            </a:r>
          </a:p>
        </p:txBody>
      </p:sp>
      <p:sp>
        <p:nvSpPr>
          <p:cNvPr id="52" name="Rectangle 51"/>
          <p:cNvSpPr/>
          <p:nvPr/>
        </p:nvSpPr>
        <p:spPr bwMode="auto">
          <a:xfrm>
            <a:off x="8340154" y="4805362"/>
            <a:ext cx="731838" cy="2746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 b="1" dirty="0">
                <a:solidFill>
                  <a:srgbClr val="FFFFFF"/>
                </a:solidFill>
                <a:cs typeface="Arial" panose="020B0604020202020204" pitchFamily="34" charset="0"/>
              </a:rPr>
              <a:t>Optional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911" y="4031893"/>
            <a:ext cx="665857" cy="6559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5395" y="3970846"/>
            <a:ext cx="832654" cy="718981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 bwMode="auto">
          <a:xfrm>
            <a:off x="2970167" y="3405775"/>
            <a:ext cx="901700" cy="2746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 anchorCtr="1"/>
          <a:lstStyle/>
          <a:p>
            <a:pPr algn="ctr"/>
            <a:r>
              <a:rPr lang="en-US" altLang="en-US" sz="900" b="1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I2C</a:t>
            </a:r>
          </a:p>
        </p:txBody>
      </p:sp>
      <p:cxnSp>
        <p:nvCxnSpPr>
          <p:cNvPr id="47" name="Straight Arrow Connector 72"/>
          <p:cNvCxnSpPr>
            <a:cxnSpLocks noChangeShapeType="1"/>
          </p:cNvCxnSpPr>
          <p:nvPr/>
        </p:nvCxnSpPr>
        <p:spPr bwMode="auto">
          <a:xfrm>
            <a:off x="3384263" y="3680413"/>
            <a:ext cx="0" cy="381000"/>
          </a:xfrm>
          <a:prstGeom prst="straightConnector1">
            <a:avLst/>
          </a:prstGeom>
          <a:noFill/>
          <a:ln w="12700">
            <a:solidFill>
              <a:srgbClr val="000000"/>
            </a:solidFill>
            <a:round/>
            <a:headEnd type="triangle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" name="Rectangle 4"/>
          <p:cNvSpPr/>
          <p:nvPr/>
        </p:nvSpPr>
        <p:spPr>
          <a:xfrm>
            <a:off x="4740816" y="4232784"/>
            <a:ext cx="75212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1000" b="1" dirty="0" smtClean="0">
                <a:solidFill>
                  <a:srgbClr val="17375E"/>
                </a:solidFill>
                <a:cs typeface="Arial" panose="020B0604020202020204" pitchFamily="34" charset="0"/>
              </a:rPr>
              <a:t>Trackpad</a:t>
            </a:r>
            <a:endParaRPr lang="en-US" altLang="en-US" sz="1000" b="1" dirty="0">
              <a:solidFill>
                <a:srgbClr val="17375E"/>
              </a:solidFill>
              <a:cs typeface="Arial" panose="020B0604020202020204" pitchFamily="34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447764" y="4183510"/>
            <a:ext cx="64152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1000" b="1" dirty="0" smtClean="0">
                <a:solidFill>
                  <a:srgbClr val="17375E"/>
                </a:solidFill>
                <a:cs typeface="Arial" panose="020B0604020202020204" pitchFamily="34" charset="0"/>
              </a:rPr>
              <a:t>Motion </a:t>
            </a:r>
          </a:p>
          <a:p>
            <a:r>
              <a:rPr lang="en-US" altLang="en-US" sz="1000" b="1" dirty="0" smtClean="0">
                <a:solidFill>
                  <a:srgbClr val="17375E"/>
                </a:solidFill>
                <a:cs typeface="Arial" panose="020B0604020202020204" pitchFamily="34" charset="0"/>
              </a:rPr>
              <a:t>Sensor</a:t>
            </a:r>
            <a:endParaRPr lang="en-US" altLang="en-US" sz="1000" b="1" dirty="0">
              <a:solidFill>
                <a:srgbClr val="17375E"/>
              </a:solidFill>
              <a:cs typeface="Arial" panose="020B0604020202020204" pitchFamily="34" charset="0"/>
            </a:endParaRPr>
          </a:p>
        </p:txBody>
      </p:sp>
      <p:sp>
        <p:nvSpPr>
          <p:cNvPr id="73760" name="Rectangle 80"/>
          <p:cNvSpPr>
            <a:spLocks noChangeArrowheads="1"/>
          </p:cNvSpPr>
          <p:nvPr/>
        </p:nvSpPr>
        <p:spPr bwMode="auto">
          <a:xfrm>
            <a:off x="5075970" y="1644421"/>
            <a:ext cx="2032015" cy="2178615"/>
          </a:xfrm>
          <a:prstGeom prst="rect">
            <a:avLst/>
          </a:prstGeom>
          <a:noFill/>
          <a:ln w="19050">
            <a:solidFill>
              <a:srgbClr val="1F497D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buClr>
                <a:schemeClr val="tx1"/>
              </a:buClr>
            </a:pPr>
            <a:endParaRPr lang="en-US" altLang="en-US" sz="1600" dirty="0">
              <a:solidFill>
                <a:srgbClr val="C8C8C8"/>
              </a:solidFill>
              <a:cs typeface="Arial" panose="020B0604020202020204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7429552" y="2022379"/>
            <a:ext cx="923812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900" dirty="0" smtClean="0"/>
              <a:t>PDM </a:t>
            </a:r>
          </a:p>
          <a:p>
            <a:r>
              <a:rPr lang="en-US" altLang="en-US" sz="900" dirty="0" smtClean="0"/>
              <a:t>Data</a:t>
            </a:r>
            <a:endParaRPr lang="en-US" altLang="en-US" sz="1000" dirty="0"/>
          </a:p>
        </p:txBody>
      </p:sp>
      <p:sp>
        <p:nvSpPr>
          <p:cNvPr id="64" name="Rectangle 67"/>
          <p:cNvSpPr>
            <a:spLocks noChangeArrowheads="1"/>
          </p:cNvSpPr>
          <p:nvPr/>
        </p:nvSpPr>
        <p:spPr bwMode="auto">
          <a:xfrm>
            <a:off x="5577116" y="1938604"/>
            <a:ext cx="509397" cy="717550"/>
          </a:xfrm>
          <a:prstGeom prst="rect">
            <a:avLst/>
          </a:prstGeom>
          <a:solidFill>
            <a:srgbClr val="1F49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 b="1" dirty="0" smtClean="0">
                <a:solidFill>
                  <a:srgbClr val="FFFFFF"/>
                </a:solidFill>
                <a:cs typeface="Arial" panose="020B0604020202020204" pitchFamily="34" charset="0"/>
              </a:rPr>
              <a:t>5</a:t>
            </a:r>
            <a:r>
              <a:rPr lang="en-US" altLang="en-US" sz="900" b="1" baseline="30000" dirty="0" smtClean="0">
                <a:solidFill>
                  <a:srgbClr val="FFFFFF"/>
                </a:solidFill>
                <a:cs typeface="Arial" panose="020B0604020202020204" pitchFamily="34" charset="0"/>
              </a:rPr>
              <a:t>th</a:t>
            </a:r>
            <a:r>
              <a:rPr lang="en-US" altLang="en-US" sz="900" b="1" dirty="0" smtClean="0">
                <a:solidFill>
                  <a:srgbClr val="FFFFFF"/>
                </a:solidFill>
                <a:cs typeface="Arial" panose="020B0604020202020204" pitchFamily="34" charset="0"/>
              </a:rPr>
              <a:t> order CIC Comb</a:t>
            </a:r>
          </a:p>
        </p:txBody>
      </p:sp>
      <p:sp>
        <p:nvSpPr>
          <p:cNvPr id="71" name="Rectangle 67"/>
          <p:cNvSpPr>
            <a:spLocks noChangeArrowheads="1"/>
          </p:cNvSpPr>
          <p:nvPr/>
        </p:nvSpPr>
        <p:spPr bwMode="auto">
          <a:xfrm>
            <a:off x="5086942" y="1939097"/>
            <a:ext cx="472178" cy="7175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 anchorCtr="1"/>
          <a:lstStyle/>
          <a:p>
            <a:pPr algn="ctr"/>
            <a:r>
              <a:rPr lang="en-US" altLang="en-US" sz="900" b="1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DC Filter</a:t>
            </a:r>
          </a:p>
        </p:txBody>
      </p:sp>
      <p:sp>
        <p:nvSpPr>
          <p:cNvPr id="73" name="Rectangle 67"/>
          <p:cNvSpPr>
            <a:spLocks noChangeArrowheads="1"/>
          </p:cNvSpPr>
          <p:nvPr/>
        </p:nvSpPr>
        <p:spPr bwMode="auto">
          <a:xfrm>
            <a:off x="4771937" y="1932899"/>
            <a:ext cx="240310" cy="7175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anchor="ctr" anchorCtr="1"/>
          <a:lstStyle/>
          <a:p>
            <a:pPr algn="ctr"/>
            <a:r>
              <a:rPr lang="en-US" altLang="en-US" sz="900" b="1" dirty="0">
                <a:solidFill>
                  <a:srgbClr val="FFFFFF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ADPCM</a:t>
            </a:r>
          </a:p>
        </p:txBody>
      </p:sp>
      <p:sp>
        <p:nvSpPr>
          <p:cNvPr id="74" name="Rectangle 67"/>
          <p:cNvSpPr>
            <a:spLocks noChangeArrowheads="1"/>
          </p:cNvSpPr>
          <p:nvPr/>
        </p:nvSpPr>
        <p:spPr bwMode="auto">
          <a:xfrm>
            <a:off x="3793808" y="1925941"/>
            <a:ext cx="748275" cy="717550"/>
          </a:xfrm>
          <a:prstGeom prst="rect">
            <a:avLst/>
          </a:prstGeom>
          <a:solidFill>
            <a:srgbClr val="1F497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900" b="1" dirty="0" smtClean="0">
                <a:solidFill>
                  <a:srgbClr val="FFFFFF"/>
                </a:solidFill>
                <a:cs typeface="Arial" panose="020B0604020202020204" pitchFamily="34" charset="0"/>
              </a:rPr>
              <a:t>BLE Scheduler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190" y="3272931"/>
            <a:ext cx="710969" cy="596402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64" y="1095490"/>
            <a:ext cx="1278808" cy="74707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2572" y="2958263"/>
            <a:ext cx="418770" cy="572400"/>
          </a:xfrm>
          <a:prstGeom prst="rect">
            <a:avLst/>
          </a:prstGeom>
        </p:spPr>
      </p:pic>
      <p:pic>
        <p:nvPicPr>
          <p:cNvPr id="73728" name="Picture 7372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99887" y="1982992"/>
            <a:ext cx="355320" cy="496080"/>
          </a:xfrm>
          <a:prstGeom prst="rect">
            <a:avLst/>
          </a:prstGeom>
        </p:spPr>
      </p:pic>
      <p:pic>
        <p:nvPicPr>
          <p:cNvPr id="73732" name="Picture 7373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5646" y="3852995"/>
            <a:ext cx="512055" cy="664498"/>
          </a:xfrm>
          <a:prstGeom prst="rect">
            <a:avLst/>
          </a:prstGeom>
        </p:spPr>
      </p:pic>
      <p:sp>
        <p:nvSpPr>
          <p:cNvPr id="85" name="Rectangle 84"/>
          <p:cNvSpPr/>
          <p:nvPr/>
        </p:nvSpPr>
        <p:spPr>
          <a:xfrm>
            <a:off x="1481336" y="2634323"/>
            <a:ext cx="1037101" cy="230832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900" dirty="0" smtClean="0"/>
              <a:t>Voice over BLE</a:t>
            </a:r>
          </a:p>
        </p:txBody>
      </p:sp>
      <p:sp>
        <p:nvSpPr>
          <p:cNvPr id="43" name="Rectangle 13"/>
          <p:cNvSpPr txBox="1">
            <a:spLocks noChangeArrowheads="1"/>
          </p:cNvSpPr>
          <p:nvPr/>
        </p:nvSpPr>
        <p:spPr bwMode="auto">
          <a:xfrm>
            <a:off x="-49854" y="6441362"/>
            <a:ext cx="8885237" cy="408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800" dirty="0" smtClean="0"/>
              <a:t>*5mA is PDM only current. BLE + PDM + DC filter + ADPCM power consumption is of the order of </a:t>
            </a:r>
            <a:r>
              <a:rPr lang="en-US" altLang="en-US" sz="800" dirty="0" smtClean="0"/>
              <a:t>11-12mA </a:t>
            </a:r>
            <a:r>
              <a:rPr lang="en-US" altLang="en-US" sz="800" dirty="0" smtClean="0"/>
              <a:t>(non-optimized number)</a:t>
            </a:r>
            <a:endParaRPr lang="en-US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122611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smtClean="0"/>
              <a:t>PSoC 4 BLE PDM Solution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112713" y="3585194"/>
            <a:ext cx="8901112" cy="2465388"/>
          </a:xfrm>
        </p:spPr>
        <p:txBody>
          <a:bodyPr/>
          <a:lstStyle/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Two-wire mic connection, no external components required</a:t>
            </a:r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b="1" dirty="0" smtClean="0"/>
              <a:t>5</a:t>
            </a:r>
            <a:r>
              <a:rPr lang="en-US" altLang="en-US" b="1" baseline="30000" dirty="0" smtClean="0"/>
              <a:t>th</a:t>
            </a:r>
            <a:r>
              <a:rPr lang="en-US" altLang="en-US" b="1" dirty="0" smtClean="0"/>
              <a:t> Order hybrid CIC filter implementation</a:t>
            </a:r>
          </a:p>
          <a:p>
            <a:pPr lvl="2" indent="-457200" eaLnBrk="1" hangingPunct="1"/>
            <a:r>
              <a:rPr lang="en-US" altLang="en-US" dirty="0" smtClean="0">
                <a:solidFill>
                  <a:srgbClr val="A6A6A6"/>
                </a:solidFill>
              </a:rPr>
              <a:t>5</a:t>
            </a:r>
            <a:r>
              <a:rPr lang="en-US" altLang="en-US" baseline="30000" dirty="0" smtClean="0">
                <a:solidFill>
                  <a:srgbClr val="A6A6A6"/>
                </a:solidFill>
              </a:rPr>
              <a:t>th</a:t>
            </a:r>
            <a:r>
              <a:rPr lang="en-US" altLang="en-US" dirty="0" smtClean="0">
                <a:solidFill>
                  <a:srgbClr val="A6A6A6"/>
                </a:solidFill>
              </a:rPr>
              <a:t> Order Integrator is realized using 4 hardware UDBs* </a:t>
            </a:r>
          </a:p>
          <a:p>
            <a:pPr lvl="2" indent="-457200" eaLnBrk="1" hangingPunct="1"/>
            <a:r>
              <a:rPr lang="en-US" altLang="en-US" dirty="0" smtClean="0">
                <a:solidFill>
                  <a:srgbClr val="A6A6A6"/>
                </a:solidFill>
              </a:rPr>
              <a:t>5</a:t>
            </a:r>
            <a:r>
              <a:rPr lang="en-US" altLang="en-US" baseline="30000" dirty="0" smtClean="0">
                <a:solidFill>
                  <a:srgbClr val="A6A6A6"/>
                </a:solidFill>
              </a:rPr>
              <a:t>th</a:t>
            </a:r>
            <a:r>
              <a:rPr lang="en-US" altLang="en-US" dirty="0" smtClean="0">
                <a:solidFill>
                  <a:srgbClr val="A6A6A6"/>
                </a:solidFill>
              </a:rPr>
              <a:t> Order Comb, </a:t>
            </a:r>
            <a:r>
              <a:rPr lang="en-US" altLang="en-US" dirty="0" smtClean="0">
                <a:solidFill>
                  <a:srgbClr val="FFC000"/>
                </a:solidFill>
              </a:rPr>
              <a:t>DC filter, and ADPCM (4:1) </a:t>
            </a:r>
            <a:r>
              <a:rPr lang="en-US" altLang="en-US" dirty="0" smtClean="0">
                <a:solidFill>
                  <a:srgbClr val="A6A6A6"/>
                </a:solidFill>
              </a:rPr>
              <a:t>are implemented in firmware</a:t>
            </a:r>
          </a:p>
          <a:p>
            <a:pPr lvl="2" indent="-457200" eaLnBrk="1" hangingPunct="1"/>
            <a:r>
              <a:rPr lang="en-US" altLang="en-US" dirty="0" smtClean="0">
                <a:solidFill>
                  <a:srgbClr val="A6A6A6"/>
                </a:solidFill>
              </a:rPr>
              <a:t>32-bit datapath for CIC, end result is truncated to 16-bit for ADPCM or similar compression schemes</a:t>
            </a:r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Minimal firmware (&lt;700 bytes flash &amp; &lt;50 bytes SRAM) &amp; low CPU intervention (&lt;12% CPU usage)</a:t>
            </a:r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Tested at 24MHz system operation, can go as low as 12MHz (not tested yet)</a:t>
            </a:r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b="1" dirty="0" smtClean="0"/>
              <a:t>Additional peripherals (ADC, OpAmp, Comparator, Communication blocks, TCPWMs**, and other PSoC Components) for system integration</a:t>
            </a:r>
          </a:p>
          <a:p>
            <a:pPr marL="285750" indent="-285750" eaLnBrk="1" hangingPunct="1">
              <a:buFont typeface="Arial" panose="020B0604020202020204" pitchFamily="34" charset="0"/>
              <a:buChar char="•"/>
            </a:pPr>
            <a:r>
              <a:rPr lang="en-US" altLang="en-US" dirty="0" smtClean="0"/>
              <a:t>CIC </a:t>
            </a:r>
            <a:r>
              <a:rPr lang="en-US" altLang="en-US" dirty="0"/>
              <a:t>droop correction is </a:t>
            </a:r>
            <a:r>
              <a:rPr lang="en-US" altLang="en-US" dirty="0" smtClean="0"/>
              <a:t>NOT part of the design</a:t>
            </a:r>
            <a:endParaRPr lang="en-US" altLang="en-US" b="1" dirty="0" smtClean="0"/>
          </a:p>
        </p:txBody>
      </p:sp>
      <p:sp>
        <p:nvSpPr>
          <p:cNvPr id="5" name="Rectangle 42"/>
          <p:cNvSpPr>
            <a:spLocks noChangeArrowheads="1"/>
          </p:cNvSpPr>
          <p:nvPr/>
        </p:nvSpPr>
        <p:spPr bwMode="auto">
          <a:xfrm>
            <a:off x="112713" y="6268739"/>
            <a:ext cx="4772688" cy="527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231775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rgbClr val="025BBC"/>
              </a:buClr>
              <a:buSzPct val="100000"/>
            </a:pPr>
            <a:r>
              <a:rPr lang="en-US" altLang="en-US" sz="1100" dirty="0">
                <a:solidFill>
                  <a:srgbClr val="FFC000"/>
                </a:solidFill>
              </a:rPr>
              <a:t>Optional</a:t>
            </a:r>
            <a:endParaRPr lang="en-US" altLang="en-US" sz="1100" dirty="0" smtClean="0"/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rgbClr val="025BBC"/>
              </a:buClr>
              <a:buSzPct val="100000"/>
            </a:pPr>
            <a:r>
              <a:rPr lang="en-US" altLang="en-US" sz="1100" dirty="0" smtClean="0"/>
              <a:t>*UDB </a:t>
            </a:r>
            <a:r>
              <a:rPr lang="en-US" altLang="en-US" sz="1100" dirty="0"/>
              <a:t>= Universal Digital </a:t>
            </a:r>
            <a:r>
              <a:rPr lang="en-US" altLang="en-US" sz="1100" dirty="0" smtClean="0"/>
              <a:t>Block  **TCPWM = Timer/Counter/PWM block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rgbClr val="025BBC"/>
              </a:buClr>
              <a:buSzPct val="100000"/>
            </a:pPr>
            <a:endParaRPr lang="en-US" altLang="en-US" sz="1100" dirty="0">
              <a:solidFill>
                <a:srgbClr val="FFC000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899592" y="989759"/>
            <a:ext cx="7272807" cy="2511249"/>
            <a:chOff x="1547663" y="989759"/>
            <a:chExt cx="4608513" cy="2511249"/>
          </a:xfrm>
        </p:grpSpPr>
        <p:sp>
          <p:nvSpPr>
            <p:cNvPr id="26" name="Rectangle 40"/>
            <p:cNvSpPr>
              <a:spLocks noChangeArrowheads="1"/>
            </p:cNvSpPr>
            <p:nvPr/>
          </p:nvSpPr>
          <p:spPr bwMode="auto">
            <a:xfrm>
              <a:off x="3000158" y="1021174"/>
              <a:ext cx="3156018" cy="2479834"/>
            </a:xfrm>
            <a:prstGeom prst="rect">
              <a:avLst/>
            </a:prstGeom>
            <a:solidFill>
              <a:srgbClr val="C8C8C8"/>
            </a:solidFill>
            <a:ln w="28575">
              <a:solidFill>
                <a:srgbClr val="1F497D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buClr>
                  <a:schemeClr val="tx1"/>
                </a:buClr>
              </a:pPr>
              <a:endParaRPr lang="en-US" altLang="en-US" sz="1600" dirty="0">
                <a:solidFill>
                  <a:srgbClr val="C8C8C8"/>
                </a:solidFill>
                <a:cs typeface="Arial" panose="020B0604020202020204" pitchFamily="34" charset="0"/>
              </a:endParaRPr>
            </a:p>
          </p:txBody>
        </p:sp>
        <p:cxnSp>
          <p:nvCxnSpPr>
            <p:cNvPr id="7" name="Shape 55"/>
            <p:cNvCxnSpPr>
              <a:cxnSpLocks noChangeShapeType="1"/>
              <a:stCxn id="15" idx="3"/>
            </p:cNvCxnSpPr>
            <p:nvPr/>
          </p:nvCxnSpPr>
          <p:spPr bwMode="auto">
            <a:xfrm flipH="1" flipV="1">
              <a:off x="2474309" y="2252376"/>
              <a:ext cx="1249517" cy="549512"/>
            </a:xfrm>
            <a:prstGeom prst="bentConnector3">
              <a:avLst>
                <a:gd name="adj1" fmla="val 50000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Rectangle 8"/>
            <p:cNvSpPr>
              <a:spLocks noChangeArrowheads="1"/>
            </p:cNvSpPr>
            <p:nvPr/>
          </p:nvSpPr>
          <p:spPr bwMode="auto">
            <a:xfrm flipH="1">
              <a:off x="1547663" y="1700808"/>
              <a:ext cx="917099" cy="865801"/>
            </a:xfrm>
            <a:prstGeom prst="rect">
              <a:avLst/>
            </a:prstGeom>
            <a:solidFill>
              <a:srgbClr val="3A3A3A"/>
            </a:solidFill>
            <a:ln>
              <a:noFill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 b="1" dirty="0">
                  <a:solidFill>
                    <a:srgbClr val="FFFFFF"/>
                  </a:solidFill>
                  <a:cs typeface="Arial" panose="020B0604020202020204" pitchFamily="34" charset="0"/>
                </a:rPr>
                <a:t>Digital MEMS Microphone</a:t>
              </a:r>
            </a:p>
            <a:p>
              <a:pPr algn="ctr"/>
              <a:r>
                <a:rPr lang="en-US" altLang="en-US" sz="900" b="1" dirty="0">
                  <a:solidFill>
                    <a:srgbClr val="FFFFFF"/>
                  </a:solidFill>
                  <a:cs typeface="Arial" panose="020B0604020202020204" pitchFamily="34" charset="0"/>
                </a:rPr>
                <a:t>(Direct PDM Input)</a:t>
              </a:r>
            </a:p>
          </p:txBody>
        </p:sp>
        <p:sp>
          <p:nvSpPr>
            <p:cNvPr id="11" name="Rectangle 65"/>
            <p:cNvSpPr>
              <a:spLocks noChangeArrowheads="1"/>
            </p:cNvSpPr>
            <p:nvPr/>
          </p:nvSpPr>
          <p:spPr bwMode="auto">
            <a:xfrm flipH="1">
              <a:off x="4283833" y="1311960"/>
              <a:ext cx="1728326" cy="1062196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anchor="t" anchorCtr="1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900" b="1" dirty="0" smtClean="0">
                  <a:solidFill>
                    <a:srgbClr val="FFFFFF"/>
                  </a:solidFill>
                  <a:cs typeface="Arial" panose="020B0604020202020204" pitchFamily="34" charset="0"/>
                </a:rPr>
                <a:t>  Cortex M0 MCU</a:t>
              </a:r>
              <a:endParaRPr lang="en-US" altLang="en-US" sz="900" b="1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2" name="Rectangle 67"/>
            <p:cNvSpPr>
              <a:spLocks noChangeArrowheads="1"/>
            </p:cNvSpPr>
            <p:nvPr/>
          </p:nvSpPr>
          <p:spPr bwMode="auto">
            <a:xfrm flipH="1">
              <a:off x="3304166" y="1586597"/>
              <a:ext cx="781763" cy="717550"/>
            </a:xfrm>
            <a:prstGeom prst="rect">
              <a:avLst/>
            </a:prstGeom>
            <a:solidFill>
              <a:srgbClr val="1F49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 anchorCtr="1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 b="1" dirty="0" smtClean="0">
                  <a:solidFill>
                    <a:srgbClr val="FFFFFF"/>
                  </a:solidFill>
                  <a:cs typeface="Arial" panose="020B0604020202020204" pitchFamily="34" charset="0"/>
                </a:rPr>
                <a:t>5</a:t>
              </a:r>
              <a:r>
                <a:rPr lang="en-US" altLang="en-US" sz="900" b="1" baseline="30000" dirty="0" smtClean="0">
                  <a:solidFill>
                    <a:srgbClr val="FFFFFF"/>
                  </a:solidFill>
                  <a:cs typeface="Arial" panose="020B0604020202020204" pitchFamily="34" charset="0"/>
                </a:rPr>
                <a:t>th</a:t>
              </a:r>
              <a:r>
                <a:rPr lang="en-US" altLang="en-US" sz="900" b="1" dirty="0" smtClean="0">
                  <a:solidFill>
                    <a:srgbClr val="FFFFFF"/>
                  </a:solidFill>
                  <a:cs typeface="Arial" panose="020B0604020202020204" pitchFamily="34" charset="0"/>
                </a:rPr>
                <a:t> order CIC Integrator (UDB</a:t>
              </a:r>
              <a:r>
                <a:rPr lang="en-US" altLang="en-US" sz="900" b="1" dirty="0">
                  <a:solidFill>
                    <a:srgbClr val="FFFFFF"/>
                  </a:solidFill>
                  <a:cs typeface="Arial" panose="020B0604020202020204" pitchFamily="34" charset="0"/>
                </a:rPr>
                <a:t>)</a:t>
              </a:r>
            </a:p>
          </p:txBody>
        </p:sp>
        <p:cxnSp>
          <p:nvCxnSpPr>
            <p:cNvPr id="13" name="Straight Arrow Connector 68"/>
            <p:cNvCxnSpPr>
              <a:cxnSpLocks noChangeShapeType="1"/>
            </p:cNvCxnSpPr>
            <p:nvPr/>
          </p:nvCxnSpPr>
          <p:spPr bwMode="auto">
            <a:xfrm>
              <a:off x="2464762" y="1984075"/>
              <a:ext cx="839404" cy="0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Straight Arrow Connector 73"/>
            <p:cNvCxnSpPr>
              <a:cxnSpLocks noChangeShapeType="1"/>
              <a:stCxn id="12" idx="1"/>
            </p:cNvCxnSpPr>
            <p:nvPr/>
          </p:nvCxnSpPr>
          <p:spPr bwMode="auto">
            <a:xfrm>
              <a:off x="4085929" y="1945372"/>
              <a:ext cx="211761" cy="0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" name="Rectangle 77"/>
            <p:cNvSpPr>
              <a:spLocks noChangeArrowheads="1"/>
            </p:cNvSpPr>
            <p:nvPr/>
          </p:nvSpPr>
          <p:spPr bwMode="auto">
            <a:xfrm flipH="1">
              <a:off x="3723826" y="2420888"/>
              <a:ext cx="1100201" cy="762000"/>
            </a:xfrm>
            <a:prstGeom prst="rect">
              <a:avLst/>
            </a:prstGeom>
            <a:solidFill>
              <a:srgbClr val="1F49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 anchorCtr="1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 b="1" dirty="0" smtClean="0">
                  <a:solidFill>
                    <a:srgbClr val="FFFFFF"/>
                  </a:solidFill>
                  <a:cs typeface="Arial" panose="020B0604020202020204" pitchFamily="34" charset="0"/>
                </a:rPr>
                <a:t>Microphone Sampling Clock Generator</a:t>
              </a:r>
            </a:p>
            <a:p>
              <a:pPr algn="ctr"/>
              <a:r>
                <a:rPr lang="en-US" altLang="en-US" sz="900" b="1" dirty="0" smtClean="0">
                  <a:solidFill>
                    <a:srgbClr val="FFFFFF"/>
                  </a:solidFill>
                  <a:cs typeface="Arial" panose="020B0604020202020204" pitchFamily="34" charset="0"/>
                </a:rPr>
                <a:t>(Fractional Divider)</a:t>
              </a:r>
              <a:endParaRPr lang="en-US" altLang="en-US" sz="900" b="1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 flipH="1">
              <a:off x="2546583" y="2253592"/>
              <a:ext cx="54066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900" dirty="0" smtClean="0"/>
                <a:t>PDM </a:t>
              </a:r>
            </a:p>
            <a:p>
              <a:r>
                <a:rPr lang="en-US" altLang="en-US" sz="900" dirty="0" smtClean="0"/>
                <a:t>Clock</a:t>
              </a:r>
              <a:endParaRPr lang="en-US" altLang="en-US" sz="1000" dirty="0"/>
            </a:p>
          </p:txBody>
        </p:sp>
        <p:sp>
          <p:nvSpPr>
            <p:cNvPr id="17" name="TextBox 16"/>
            <p:cNvSpPr txBox="1"/>
            <p:nvPr/>
          </p:nvSpPr>
          <p:spPr>
            <a:xfrm flipH="1">
              <a:off x="3566282" y="3194715"/>
              <a:ext cx="1617785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1000" b="1" dirty="0">
                  <a:solidFill>
                    <a:srgbClr val="17375E"/>
                  </a:solidFill>
                  <a:cs typeface="Arial" panose="020B0604020202020204" pitchFamily="34" charset="0"/>
                </a:rPr>
                <a:t>MEMS PDM Interface</a:t>
              </a:r>
            </a:p>
          </p:txBody>
        </p:sp>
        <p:sp>
          <p:nvSpPr>
            <p:cNvPr id="18" name="Rectangle 80"/>
            <p:cNvSpPr>
              <a:spLocks noChangeArrowheads="1"/>
            </p:cNvSpPr>
            <p:nvPr/>
          </p:nvSpPr>
          <p:spPr bwMode="auto">
            <a:xfrm flipH="1">
              <a:off x="3276115" y="1279392"/>
              <a:ext cx="2077337" cy="2161544"/>
            </a:xfrm>
            <a:prstGeom prst="rect">
              <a:avLst/>
            </a:prstGeom>
            <a:noFill/>
            <a:ln w="25400">
              <a:solidFill>
                <a:srgbClr val="1F497D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buClr>
                  <a:schemeClr val="tx1"/>
                </a:buClr>
              </a:pPr>
              <a:endParaRPr lang="en-US" altLang="en-US" sz="1600" dirty="0">
                <a:solidFill>
                  <a:srgbClr val="C8C8C8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 flipH="1">
              <a:off x="2566326" y="1670783"/>
              <a:ext cx="92653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900" dirty="0" smtClean="0"/>
                <a:t>PDM </a:t>
              </a:r>
            </a:p>
            <a:p>
              <a:r>
                <a:rPr lang="en-US" altLang="en-US" sz="900" dirty="0" smtClean="0"/>
                <a:t>Data</a:t>
              </a:r>
              <a:endParaRPr lang="en-US" altLang="en-US" sz="1000" dirty="0"/>
            </a:p>
          </p:txBody>
        </p:sp>
        <p:sp>
          <p:nvSpPr>
            <p:cNvPr id="20" name="Rectangle 67"/>
            <p:cNvSpPr>
              <a:spLocks noChangeArrowheads="1"/>
            </p:cNvSpPr>
            <p:nvPr/>
          </p:nvSpPr>
          <p:spPr bwMode="auto">
            <a:xfrm flipH="1">
              <a:off x="4289691" y="1563021"/>
              <a:ext cx="510900" cy="717550"/>
            </a:xfrm>
            <a:prstGeom prst="rect">
              <a:avLst/>
            </a:prstGeom>
            <a:solidFill>
              <a:srgbClr val="1F49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 anchorCtr="1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r>
                <a:rPr lang="en-US" altLang="en-US" sz="900" b="1" dirty="0" smtClean="0">
                  <a:solidFill>
                    <a:srgbClr val="FFFFFF"/>
                  </a:solidFill>
                  <a:cs typeface="Arial" panose="020B0604020202020204" pitchFamily="34" charset="0"/>
                </a:rPr>
                <a:t>5</a:t>
              </a:r>
              <a:r>
                <a:rPr lang="en-US" altLang="en-US" sz="900" b="1" baseline="30000" dirty="0" smtClean="0">
                  <a:solidFill>
                    <a:srgbClr val="FFFFFF"/>
                  </a:solidFill>
                  <a:cs typeface="Arial" panose="020B0604020202020204" pitchFamily="34" charset="0"/>
                </a:rPr>
                <a:t>th</a:t>
              </a:r>
              <a:r>
                <a:rPr lang="en-US" altLang="en-US" sz="900" b="1" dirty="0" smtClean="0">
                  <a:solidFill>
                    <a:srgbClr val="FFFFFF"/>
                  </a:solidFill>
                  <a:cs typeface="Arial" panose="020B0604020202020204" pitchFamily="34" charset="0"/>
                </a:rPr>
                <a:t> order CIC Comb</a:t>
              </a:r>
            </a:p>
          </p:txBody>
        </p:sp>
        <p:sp>
          <p:nvSpPr>
            <p:cNvPr id="21" name="Rectangle 67"/>
            <p:cNvSpPr>
              <a:spLocks noChangeArrowheads="1"/>
            </p:cNvSpPr>
            <p:nvPr/>
          </p:nvSpPr>
          <p:spPr bwMode="auto">
            <a:xfrm flipH="1">
              <a:off x="4818641" y="1563514"/>
              <a:ext cx="473572" cy="71755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anchor="ctr" anchorCtr="1"/>
            <a:lstStyle/>
            <a:p>
              <a:pPr algn="ctr"/>
              <a:r>
                <a:rPr lang="en-US" altLang="en-US" sz="900" b="1" dirty="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DC Filter</a:t>
              </a:r>
            </a:p>
          </p:txBody>
        </p:sp>
        <p:sp>
          <p:nvSpPr>
            <p:cNvPr id="22" name="Rectangle 67"/>
            <p:cNvSpPr>
              <a:spLocks noChangeArrowheads="1"/>
            </p:cNvSpPr>
            <p:nvPr/>
          </p:nvSpPr>
          <p:spPr bwMode="auto">
            <a:xfrm flipH="1">
              <a:off x="5367128" y="1557316"/>
              <a:ext cx="241019" cy="71755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anchor="ctr" anchorCtr="1"/>
            <a:lstStyle/>
            <a:p>
              <a:pPr algn="ctr"/>
              <a:r>
                <a:rPr lang="en-US" altLang="en-US" sz="900" b="1" dirty="0">
                  <a:solidFill>
                    <a:srgbClr val="FFFFFF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Arial" panose="020B0604020202020204" pitchFamily="34" charset="0"/>
                </a:rPr>
                <a:t>ADPCM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539054" y="989759"/>
              <a:ext cx="1411202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sz="1400" b="1" dirty="0">
                  <a:solidFill>
                    <a:srgbClr val="17375E"/>
                  </a:solidFill>
                  <a:cs typeface="Arial" panose="020B0604020202020204" pitchFamily="34" charset="0"/>
                </a:rPr>
                <a:t>PSoC </a:t>
              </a:r>
              <a:r>
                <a:rPr lang="en-US" altLang="en-US" sz="1400" b="1" dirty="0" smtClean="0">
                  <a:solidFill>
                    <a:srgbClr val="17375E"/>
                  </a:solidFill>
                  <a:cs typeface="Arial" panose="020B0604020202020204" pitchFamily="34" charset="0"/>
                </a:rPr>
                <a:t>4 BLE</a:t>
              </a:r>
              <a:endParaRPr lang="en-US" altLang="en-US" sz="1400" b="1" dirty="0">
                <a:solidFill>
                  <a:srgbClr val="17375E"/>
                </a:solidFill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817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2733" y="3793877"/>
            <a:ext cx="4067146" cy="229596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75" y="3743337"/>
            <a:ext cx="4067146" cy="229596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5575" y="1088740"/>
            <a:ext cx="4067146" cy="2295961"/>
          </a:xfrm>
          <a:prstGeom prst="rect">
            <a:avLst/>
          </a:prstGeom>
        </p:spPr>
      </p:pic>
      <p:sp>
        <p:nvSpPr>
          <p:cNvPr id="73763" name="Title 1"/>
          <p:cNvSpPr>
            <a:spLocks noGrp="1"/>
          </p:cNvSpPr>
          <p:nvPr>
            <p:ph type="title"/>
          </p:nvPr>
        </p:nvSpPr>
        <p:spPr>
          <a:xfrm>
            <a:off x="92075" y="222250"/>
            <a:ext cx="7348538" cy="477838"/>
          </a:xfrm>
        </p:spPr>
        <p:txBody>
          <a:bodyPr/>
          <a:lstStyle/>
          <a:p>
            <a:pPr>
              <a:tabLst>
                <a:tab pos="2286000" algn="l"/>
              </a:tabLst>
            </a:pPr>
            <a:r>
              <a:rPr lang="en-US" altLang="en-US" dirty="0" smtClean="0"/>
              <a:t>PDM Voice Performance**</a:t>
            </a:r>
          </a:p>
        </p:txBody>
      </p:sp>
      <p:sp>
        <p:nvSpPr>
          <p:cNvPr id="43" name="Rectangle 13"/>
          <p:cNvSpPr txBox="1">
            <a:spLocks noChangeArrowheads="1"/>
          </p:cNvSpPr>
          <p:nvPr/>
        </p:nvSpPr>
        <p:spPr bwMode="auto">
          <a:xfrm>
            <a:off x="4831620" y="1053839"/>
            <a:ext cx="4122394" cy="322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1500" b="1" dirty="0" smtClean="0"/>
              <a:t>  Average THD+N of &gt;-70dB until Fs/3*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  <p:sp>
        <p:nvSpPr>
          <p:cNvPr id="44" name="Rectangle 13"/>
          <p:cNvSpPr txBox="1">
            <a:spLocks noChangeArrowheads="1"/>
          </p:cNvSpPr>
          <p:nvPr/>
        </p:nvSpPr>
        <p:spPr bwMode="auto">
          <a:xfrm>
            <a:off x="-72516" y="6237312"/>
            <a:ext cx="8885237" cy="408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800" dirty="0" smtClean="0"/>
              <a:t>*Measured using Industry standard Prism Dscope equipment with CT detector band pass filter of 22Hz to 8kHz</a:t>
            </a:r>
          </a:p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800" dirty="0" smtClean="0"/>
              <a:t>**Measurement Setup = Prism Analog Signal  Generator-&gt; PDM OUT -&gt; PDM block in PSoC 4 BLE -&gt; I2S OUT -&gt; 24-bit Audio DAC -&gt; Prism Analog Signal Analyzer</a:t>
            </a:r>
          </a:p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endParaRPr lang="en-US" altLang="en-US" sz="15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03" y="1052736"/>
            <a:ext cx="4067146" cy="2295961"/>
          </a:xfrm>
          <a:prstGeom prst="rect">
            <a:avLst/>
          </a:prstGeom>
        </p:spPr>
      </p:pic>
      <p:sp>
        <p:nvSpPr>
          <p:cNvPr id="49" name="Rectangle 13"/>
          <p:cNvSpPr txBox="1">
            <a:spLocks noChangeArrowheads="1"/>
          </p:cNvSpPr>
          <p:nvPr/>
        </p:nvSpPr>
        <p:spPr bwMode="auto">
          <a:xfrm>
            <a:off x="1187624" y="1053839"/>
            <a:ext cx="2448272" cy="322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1500" b="1" dirty="0" smtClean="0"/>
              <a:t>No spurious sidebands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508" y="3743338"/>
            <a:ext cx="4067146" cy="2295961"/>
          </a:xfrm>
          <a:prstGeom prst="rect">
            <a:avLst/>
          </a:prstGeom>
        </p:spPr>
      </p:pic>
      <p:sp>
        <p:nvSpPr>
          <p:cNvPr id="51" name="Rectangle 13"/>
          <p:cNvSpPr txBox="1">
            <a:spLocks noChangeArrowheads="1"/>
          </p:cNvSpPr>
          <p:nvPr/>
        </p:nvSpPr>
        <p:spPr bwMode="auto">
          <a:xfrm>
            <a:off x="1050948" y="3609020"/>
            <a:ext cx="2331291" cy="208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1500" b="1" dirty="0" smtClean="0"/>
              <a:t>Amplitude Vs. THD+N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  <p:sp>
        <p:nvSpPr>
          <p:cNvPr id="54" name="Rectangle 13"/>
          <p:cNvSpPr txBox="1">
            <a:spLocks noChangeArrowheads="1"/>
          </p:cNvSpPr>
          <p:nvPr/>
        </p:nvSpPr>
        <p:spPr bwMode="auto">
          <a:xfrm>
            <a:off x="5613502" y="3609020"/>
            <a:ext cx="2331291" cy="208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1500" b="1" dirty="0" smtClean="0"/>
              <a:t>Input Vs. Output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  <p:pic>
        <p:nvPicPr>
          <p:cNvPr id="3" name="Cypress_PDM_Microphone_Sample_Record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193070" y="3467472"/>
            <a:ext cx="609600" cy="609600"/>
          </a:xfrm>
          <a:prstGeom prst="rect">
            <a:avLst/>
          </a:prstGeom>
          <a:noFill/>
          <a:effectLst>
            <a:outerShdw blurRad="50800" dist="38100" dir="2700000" algn="tl" rotWithShape="0">
              <a:srgbClr val="FF0000">
                <a:alpha val="40000"/>
              </a:srgbClr>
            </a:outerShdw>
          </a:effectLst>
        </p:spPr>
      </p:pic>
      <p:sp>
        <p:nvSpPr>
          <p:cNvPr id="15" name="Rectangle 13"/>
          <p:cNvSpPr txBox="1">
            <a:spLocks noChangeArrowheads="1"/>
          </p:cNvSpPr>
          <p:nvPr/>
        </p:nvSpPr>
        <p:spPr bwMode="auto">
          <a:xfrm>
            <a:off x="3996521" y="3213719"/>
            <a:ext cx="882803" cy="275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algn="ctr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800" b="1" dirty="0" smtClean="0"/>
              <a:t>Sample </a:t>
            </a:r>
          </a:p>
          <a:p>
            <a:pPr marL="114300" lvl="1" indent="0" algn="ctr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800" b="1" dirty="0" smtClean="0"/>
              <a:t>Recording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</p:spTree>
    <p:extLst>
      <p:ext uri="{BB962C8B-B14F-4D97-AF65-F5344CB8AC3E}">
        <p14:creationId xmlns:p14="http://schemas.microsoft.com/office/powerpoint/2010/main" val="3158742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3709974"/>
            <a:ext cx="4029647" cy="226942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704" y="3713323"/>
            <a:ext cx="4029647" cy="226942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092088"/>
            <a:ext cx="4070813" cy="2292612"/>
          </a:xfrm>
          <a:prstGeom prst="rect">
            <a:avLst/>
          </a:prstGeom>
        </p:spPr>
      </p:pic>
      <p:sp>
        <p:nvSpPr>
          <p:cNvPr id="73763" name="Title 1"/>
          <p:cNvSpPr>
            <a:spLocks noGrp="1"/>
          </p:cNvSpPr>
          <p:nvPr>
            <p:ph type="title"/>
          </p:nvPr>
        </p:nvSpPr>
        <p:spPr>
          <a:xfrm>
            <a:off x="92075" y="221776"/>
            <a:ext cx="7348538" cy="478785"/>
          </a:xfrm>
        </p:spPr>
        <p:txBody>
          <a:bodyPr/>
          <a:lstStyle/>
          <a:p>
            <a:pPr>
              <a:tabLst>
                <a:tab pos="2286000" algn="l"/>
              </a:tabLst>
            </a:pPr>
            <a:r>
              <a:rPr lang="en-US" altLang="en-US" dirty="0" smtClean="0"/>
              <a:t>ADPCM over BLE Voice Performance*</a:t>
            </a:r>
          </a:p>
        </p:txBody>
      </p:sp>
      <p:sp>
        <p:nvSpPr>
          <p:cNvPr id="44" name="Rectangle 13"/>
          <p:cNvSpPr txBox="1">
            <a:spLocks noChangeArrowheads="1"/>
          </p:cNvSpPr>
          <p:nvPr/>
        </p:nvSpPr>
        <p:spPr bwMode="auto">
          <a:xfrm>
            <a:off x="-72516" y="6397935"/>
            <a:ext cx="8885237" cy="408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800" dirty="0" smtClean="0"/>
              <a:t>*Applies 4:1 ADPCM compression scheme at the output of PDM samples</a:t>
            </a:r>
          </a:p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endParaRPr lang="en-US" altLang="en-US" sz="1500" dirty="0"/>
          </a:p>
        </p:txBody>
      </p:sp>
      <p:sp>
        <p:nvSpPr>
          <p:cNvPr id="49" name="Rectangle 13"/>
          <p:cNvSpPr txBox="1">
            <a:spLocks noChangeArrowheads="1"/>
          </p:cNvSpPr>
          <p:nvPr/>
        </p:nvSpPr>
        <p:spPr bwMode="auto">
          <a:xfrm>
            <a:off x="827584" y="1053838"/>
            <a:ext cx="3024336" cy="322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1500" b="1" dirty="0" smtClean="0"/>
              <a:t>1K Tone Frequency Response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  <p:sp>
        <p:nvSpPr>
          <p:cNvPr id="51" name="Rectangle 13"/>
          <p:cNvSpPr txBox="1">
            <a:spLocks noChangeArrowheads="1"/>
          </p:cNvSpPr>
          <p:nvPr/>
        </p:nvSpPr>
        <p:spPr bwMode="auto">
          <a:xfrm>
            <a:off x="1172705" y="3605754"/>
            <a:ext cx="2331291" cy="208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1500" b="1" dirty="0" smtClean="0"/>
              <a:t>Amplitude Vs. THD+N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  <p:sp>
        <p:nvSpPr>
          <p:cNvPr id="54" name="Rectangle 13"/>
          <p:cNvSpPr txBox="1">
            <a:spLocks noChangeArrowheads="1"/>
          </p:cNvSpPr>
          <p:nvPr/>
        </p:nvSpPr>
        <p:spPr bwMode="auto">
          <a:xfrm>
            <a:off x="5860162" y="3598069"/>
            <a:ext cx="2331291" cy="208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1500" b="1" dirty="0" smtClean="0"/>
              <a:t>Input Vs. Output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45575" y="1092088"/>
            <a:ext cx="4067146" cy="2295961"/>
          </a:xfrm>
          <a:prstGeom prst="rect">
            <a:avLst/>
          </a:prstGeom>
        </p:spPr>
      </p:pic>
      <p:sp>
        <p:nvSpPr>
          <p:cNvPr id="11" name="Rectangle 13"/>
          <p:cNvSpPr txBox="1">
            <a:spLocks noChangeArrowheads="1"/>
          </p:cNvSpPr>
          <p:nvPr/>
        </p:nvSpPr>
        <p:spPr bwMode="auto">
          <a:xfrm>
            <a:off x="5643881" y="1053838"/>
            <a:ext cx="2331291" cy="208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1500" b="1" dirty="0" smtClean="0"/>
              <a:t>Frequency Vs. THD+N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</p:spTree>
    <p:extLst>
      <p:ext uri="{BB962C8B-B14F-4D97-AF65-F5344CB8AC3E}">
        <p14:creationId xmlns:p14="http://schemas.microsoft.com/office/powerpoint/2010/main" val="190441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63" name="Title 1"/>
          <p:cNvSpPr>
            <a:spLocks noGrp="1"/>
          </p:cNvSpPr>
          <p:nvPr>
            <p:ph type="title"/>
          </p:nvPr>
        </p:nvSpPr>
        <p:spPr>
          <a:xfrm>
            <a:off x="92075" y="222250"/>
            <a:ext cx="7348538" cy="477838"/>
          </a:xfrm>
        </p:spPr>
        <p:txBody>
          <a:bodyPr/>
          <a:lstStyle/>
          <a:p>
            <a:pPr>
              <a:tabLst>
                <a:tab pos="2286000" algn="l"/>
              </a:tabLst>
            </a:pPr>
            <a:r>
              <a:rPr lang="en-US" altLang="en-US" dirty="0" smtClean="0"/>
              <a:t>CPU Utilization</a:t>
            </a:r>
          </a:p>
        </p:txBody>
      </p:sp>
      <p:sp>
        <p:nvSpPr>
          <p:cNvPr id="12" name="Rectangle 13"/>
          <p:cNvSpPr txBox="1">
            <a:spLocks noChangeArrowheads="1"/>
          </p:cNvSpPr>
          <p:nvPr/>
        </p:nvSpPr>
        <p:spPr bwMode="auto">
          <a:xfrm>
            <a:off x="3786864" y="2793925"/>
            <a:ext cx="2583238" cy="322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1500" b="1" dirty="0" smtClean="0"/>
              <a:t>PDM + 4:1 ADPCM Only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  <p:sp>
        <p:nvSpPr>
          <p:cNvPr id="13" name="Rectangle 13"/>
          <p:cNvSpPr txBox="1">
            <a:spLocks noChangeArrowheads="1"/>
          </p:cNvSpPr>
          <p:nvPr/>
        </p:nvSpPr>
        <p:spPr bwMode="auto">
          <a:xfrm>
            <a:off x="-72517" y="6406284"/>
            <a:ext cx="8885237" cy="204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800" dirty="0" smtClean="0"/>
              <a:t>*System clock set to 24MHz</a:t>
            </a:r>
          </a:p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endParaRPr lang="en-US" altLang="en-US" sz="1500" dirty="0"/>
          </a:p>
        </p:txBody>
      </p:sp>
      <p:sp>
        <p:nvSpPr>
          <p:cNvPr id="15" name="Rectangle 13"/>
          <p:cNvSpPr txBox="1">
            <a:spLocks noChangeArrowheads="1"/>
          </p:cNvSpPr>
          <p:nvPr/>
        </p:nvSpPr>
        <p:spPr bwMode="auto">
          <a:xfrm>
            <a:off x="1789404" y="2793925"/>
            <a:ext cx="1224136" cy="322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1500" b="1" dirty="0" smtClean="0"/>
              <a:t>PDM Only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  <p:sp>
        <p:nvSpPr>
          <p:cNvPr id="17" name="Rectangle 13"/>
          <p:cNvSpPr txBox="1">
            <a:spLocks noChangeArrowheads="1"/>
          </p:cNvSpPr>
          <p:nvPr/>
        </p:nvSpPr>
        <p:spPr bwMode="auto">
          <a:xfrm>
            <a:off x="6308048" y="2793925"/>
            <a:ext cx="2584948" cy="134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1500" b="1" dirty="0" smtClean="0"/>
              <a:t>PDM, ADPCM &amp; DC Filter</a:t>
            </a:r>
          </a:p>
          <a:p>
            <a:pPr lvl="1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altLang="en-US" sz="1500" b="1" dirty="0" smtClean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5747084"/>
              </p:ext>
            </p:extLst>
          </p:nvPr>
        </p:nvGraphicFramePr>
        <p:xfrm>
          <a:off x="1485966" y="973575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CPU</a:t>
                      </a:r>
                      <a:r>
                        <a:rPr lang="en-US" baseline="0" dirty="0" smtClean="0"/>
                        <a:t> Utilization* %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PDM only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12% (7.7us every</a:t>
                      </a:r>
                      <a:r>
                        <a:rPr lang="en-US" baseline="0" dirty="0" smtClean="0"/>
                        <a:t> 62.5us)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PDM &amp; ADPCM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33% (20.7us</a:t>
                      </a:r>
                      <a:r>
                        <a:rPr lang="en-US" baseline="0" dirty="0" smtClean="0"/>
                        <a:t> every 62.5us)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PDM, ADPCM,</a:t>
                      </a:r>
                      <a:r>
                        <a:rPr lang="en-US" baseline="0" dirty="0" smtClean="0"/>
                        <a:t> &amp; DC Filter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36% (22.6us</a:t>
                      </a:r>
                      <a:r>
                        <a:rPr lang="en-US" baseline="0" dirty="0" smtClean="0"/>
                        <a:t> every 62.5us)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1191" y="3068960"/>
            <a:ext cx="2513341" cy="15135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9912" y="4768003"/>
            <a:ext cx="2504646" cy="146930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8338" y="3038754"/>
            <a:ext cx="2501193" cy="149457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2200" y="4761149"/>
            <a:ext cx="2507331" cy="147616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 bwMode="auto">
          <a:xfrm>
            <a:off x="3743908" y="2793925"/>
            <a:ext cx="0" cy="3515395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>
            <a:off x="6336196" y="2793925"/>
            <a:ext cx="0" cy="3515395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/>
          <p:nvPr/>
        </p:nvCxnSpPr>
        <p:spPr bwMode="auto">
          <a:xfrm>
            <a:off x="1151620" y="2775634"/>
            <a:ext cx="0" cy="3515395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 flipH="1">
            <a:off x="1151620" y="4648856"/>
            <a:ext cx="7776866" cy="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Connector 23"/>
          <p:cNvCxnSpPr/>
          <p:nvPr/>
        </p:nvCxnSpPr>
        <p:spPr bwMode="auto">
          <a:xfrm>
            <a:off x="8930724" y="2775633"/>
            <a:ext cx="0" cy="3515395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 flipH="1">
            <a:off x="1151620" y="6291028"/>
            <a:ext cx="7776866" cy="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Straight Connector 26"/>
          <p:cNvCxnSpPr/>
          <p:nvPr/>
        </p:nvCxnSpPr>
        <p:spPr bwMode="auto">
          <a:xfrm flipH="1">
            <a:off x="1151620" y="2770440"/>
            <a:ext cx="7787341" cy="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" name="Straight Connector 27"/>
          <p:cNvCxnSpPr/>
          <p:nvPr/>
        </p:nvCxnSpPr>
        <p:spPr bwMode="auto">
          <a:xfrm flipH="1">
            <a:off x="1151620" y="3007838"/>
            <a:ext cx="7787341" cy="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1" name="TextBox 30"/>
          <p:cNvSpPr txBox="1"/>
          <p:nvPr/>
        </p:nvSpPr>
        <p:spPr>
          <a:xfrm>
            <a:off x="137753" y="3504605"/>
            <a:ext cx="1012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PDM Processing ISR</a:t>
            </a:r>
            <a:endParaRPr lang="en-US" sz="12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137753" y="5160210"/>
            <a:ext cx="1012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PDM ISR CPU Utilization</a:t>
            </a:r>
            <a:endParaRPr lang="en-US" sz="1200" b="1" dirty="0"/>
          </a:p>
        </p:txBody>
      </p:sp>
      <p:grpSp>
        <p:nvGrpSpPr>
          <p:cNvPr id="34" name="Group 33"/>
          <p:cNvGrpSpPr/>
          <p:nvPr/>
        </p:nvGrpSpPr>
        <p:grpSpPr>
          <a:xfrm>
            <a:off x="1187624" y="3073257"/>
            <a:ext cx="2498716" cy="1476164"/>
            <a:chOff x="1187624" y="3073257"/>
            <a:chExt cx="2498716" cy="147616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87624" y="3073257"/>
              <a:ext cx="2498716" cy="1476164"/>
            </a:xfrm>
            <a:prstGeom prst="rect">
              <a:avLst/>
            </a:prstGeom>
            <a:effectLst>
              <a:outerShdw blurRad="50800" dist="50800" dir="5400000" algn="ctr" rotWithShape="0">
                <a:srgbClr val="000000"/>
              </a:outerShdw>
            </a:effectLst>
          </p:spPr>
        </p:pic>
        <p:sp>
          <p:nvSpPr>
            <p:cNvPr id="32" name="TextBox 31"/>
            <p:cNvSpPr txBox="1"/>
            <p:nvPr/>
          </p:nvSpPr>
          <p:spPr>
            <a:xfrm>
              <a:off x="1396939" y="3276224"/>
              <a:ext cx="163378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dirty="0" smtClean="0">
                  <a:solidFill>
                    <a:srgbClr val="FF0000"/>
                  </a:solidFill>
                </a:rPr>
                <a:t>High = PDM ISR active</a:t>
              </a:r>
            </a:p>
            <a:p>
              <a:r>
                <a:rPr lang="en-US" sz="800" b="1" dirty="0" smtClean="0">
                  <a:solidFill>
                    <a:srgbClr val="FF0000"/>
                  </a:solidFill>
                </a:rPr>
                <a:t>Cursor Delta = Sampling Rate</a:t>
              </a:r>
              <a:endParaRPr lang="en-US" sz="800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183043" y="4729441"/>
            <a:ext cx="2503297" cy="1507871"/>
            <a:chOff x="1183043" y="4729441"/>
            <a:chExt cx="2503297" cy="150787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97585" y="4729441"/>
              <a:ext cx="2488755" cy="1507871"/>
            </a:xfrm>
            <a:prstGeom prst="rect">
              <a:avLst/>
            </a:prstGeom>
          </p:spPr>
        </p:pic>
        <p:sp>
          <p:nvSpPr>
            <p:cNvPr id="36" name="TextBox 35"/>
            <p:cNvSpPr txBox="1"/>
            <p:nvPr/>
          </p:nvSpPr>
          <p:spPr>
            <a:xfrm>
              <a:off x="1183043" y="4964067"/>
              <a:ext cx="18549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b="1" dirty="0" smtClean="0">
                  <a:solidFill>
                    <a:srgbClr val="FF0000"/>
                  </a:solidFill>
                </a:rPr>
                <a:t>High = PDM ISR active</a:t>
              </a:r>
            </a:p>
            <a:p>
              <a:r>
                <a:rPr lang="en-US" sz="800" b="1" dirty="0" smtClean="0">
                  <a:solidFill>
                    <a:srgbClr val="FF0000"/>
                  </a:solidFill>
                </a:rPr>
                <a:t>Cursor Delta = ISR CPU Utilization</a:t>
              </a:r>
              <a:endParaRPr lang="en-US" sz="8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0212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63" name="Title 1"/>
          <p:cNvSpPr>
            <a:spLocks noGrp="1"/>
          </p:cNvSpPr>
          <p:nvPr>
            <p:ph type="title"/>
          </p:nvPr>
        </p:nvSpPr>
        <p:spPr>
          <a:xfrm>
            <a:off x="92075" y="222250"/>
            <a:ext cx="7348538" cy="477838"/>
          </a:xfrm>
        </p:spPr>
        <p:txBody>
          <a:bodyPr/>
          <a:lstStyle/>
          <a:p>
            <a:pPr>
              <a:tabLst>
                <a:tab pos="2286000" algn="l"/>
              </a:tabLst>
            </a:pPr>
            <a:r>
              <a:rPr lang="en-US" altLang="en-US" dirty="0" smtClean="0"/>
              <a:t>Power Consumption*</a:t>
            </a:r>
          </a:p>
        </p:txBody>
      </p:sp>
      <p:sp>
        <p:nvSpPr>
          <p:cNvPr id="27" name="Rectangle 13"/>
          <p:cNvSpPr txBox="1">
            <a:spLocks noChangeArrowheads="1"/>
          </p:cNvSpPr>
          <p:nvPr/>
        </p:nvSpPr>
        <p:spPr bwMode="auto">
          <a:xfrm>
            <a:off x="-72517" y="6406284"/>
            <a:ext cx="8885237" cy="204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4161750" indent="-24161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28613" indent="-214313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48995013" indent="-507873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94522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499094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503666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50823813" indent="-507873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r>
              <a:rPr lang="en-US" altLang="en-US" sz="800" dirty="0" smtClean="0"/>
              <a:t>*The current consumption described here is only for PMD processing and it DOESN’T include BLE interface, ADPCM and DC Filter current</a:t>
            </a:r>
          </a:p>
          <a:p>
            <a:pPr marL="114300" lvl="1" indent="0" eaLnBrk="0" hangingPunct="0">
              <a:lnSpc>
                <a:spcPct val="79000"/>
              </a:lnSpc>
              <a:spcBef>
                <a:spcPct val="10000"/>
              </a:spcBef>
              <a:buClr>
                <a:schemeClr val="tx1"/>
              </a:buClr>
              <a:buSzPct val="100000"/>
            </a:pPr>
            <a:endParaRPr lang="en-US" altLang="en-US" sz="1500" dirty="0"/>
          </a:p>
        </p:txBody>
      </p:sp>
      <p:pic>
        <p:nvPicPr>
          <p:cNvPr id="5122" name="Picture 2" descr="http://www.conrad-electronic.co.uk/medias/global/ce/6000_6999/6500/6500/6505/650530_BB_01_FB.EPS_100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596" y="4233489"/>
            <a:ext cx="1967819" cy="1967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ight Arrow 21"/>
          <p:cNvSpPr/>
          <p:nvPr/>
        </p:nvSpPr>
        <p:spPr bwMode="auto">
          <a:xfrm>
            <a:off x="3095836" y="4977173"/>
            <a:ext cx="1152128" cy="396044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rgbClr val="1F497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</a:pP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Right Arrow 30"/>
          <p:cNvSpPr/>
          <p:nvPr/>
        </p:nvSpPr>
        <p:spPr bwMode="auto">
          <a:xfrm>
            <a:off x="4031940" y="2178757"/>
            <a:ext cx="504056" cy="396044"/>
          </a:xfrm>
          <a:prstGeom prst="rightArrow">
            <a:avLst/>
          </a:prstGeom>
          <a:solidFill>
            <a:schemeClr val="bg2">
              <a:lumMod val="50000"/>
            </a:schemeClr>
          </a:solidFill>
          <a:ln w="9525" cap="flat" cmpd="sng" algn="ctr">
            <a:solidFill>
              <a:srgbClr val="1F497D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None/>
              <a:tabLst/>
            </a:pP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3548" y="1808820"/>
            <a:ext cx="648072" cy="369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5950" y="1048388"/>
            <a:ext cx="32669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b="1" dirty="0" smtClean="0">
                <a:solidFill>
                  <a:srgbClr val="17375E"/>
                </a:solidFill>
                <a:cs typeface="Arial" panose="020B0604020202020204" pitchFamily="34" charset="0"/>
              </a:rPr>
              <a:t>PDM Processing Current Waveform </a:t>
            </a:r>
            <a:endParaRPr lang="en-US" altLang="en-US" sz="1400" b="1" dirty="0">
              <a:solidFill>
                <a:srgbClr val="17375E"/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545767" y="1521735"/>
            <a:ext cx="32669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b="1" dirty="0" smtClean="0">
                <a:solidFill>
                  <a:srgbClr val="17375E"/>
                </a:solidFill>
                <a:cs typeface="Arial" panose="020B0604020202020204" pitchFamily="34" charset="0"/>
              </a:rPr>
              <a:t>PDM Average Current Calculator</a:t>
            </a:r>
            <a:endParaRPr lang="en-US" altLang="en-US" sz="1400" b="1" dirty="0">
              <a:solidFill>
                <a:srgbClr val="17375E"/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2513" y="3885190"/>
            <a:ext cx="32669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b="1" dirty="0" smtClean="0">
                <a:solidFill>
                  <a:srgbClr val="17375E"/>
                </a:solidFill>
                <a:cs typeface="Arial" panose="020B0604020202020204" pitchFamily="34" charset="0"/>
              </a:rPr>
              <a:t>Two AAA 1250mAh Batteries</a:t>
            </a:r>
            <a:endParaRPr lang="en-US" altLang="en-US" sz="1400" b="1" dirty="0">
              <a:solidFill>
                <a:srgbClr val="17375E"/>
              </a:solidFill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24128" y="4094072"/>
            <a:ext cx="32669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 b="1" dirty="0" smtClean="0">
                <a:solidFill>
                  <a:srgbClr val="17375E"/>
                </a:solidFill>
                <a:cs typeface="Arial" panose="020B0604020202020204" pitchFamily="34" charset="0"/>
              </a:rPr>
              <a:t>PDM System Battery Life</a:t>
            </a:r>
            <a:endParaRPr lang="en-US" altLang="en-US" sz="1400" b="1" dirty="0">
              <a:solidFill>
                <a:srgbClr val="17375E"/>
              </a:solidFill>
              <a:cs typeface="Arial" panose="020B060402020202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5231086"/>
              </p:ext>
            </p:extLst>
          </p:nvPr>
        </p:nvGraphicFramePr>
        <p:xfrm>
          <a:off x="4730664" y="1811355"/>
          <a:ext cx="4254501" cy="1190625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1740477"/>
                <a:gridCol w="672097"/>
                <a:gridCol w="608692"/>
                <a:gridCol w="634054"/>
                <a:gridCol w="599181"/>
              </a:tblGrid>
              <a:tr h="61912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PDM Processing Stage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Pulse Current </a:t>
                      </a:r>
                      <a:b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(uA)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Pulse Duration</a:t>
                      </a:r>
                      <a:b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(us)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Duration (us)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Current </a:t>
                      </a:r>
                      <a:b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(uA)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PDM Mic CPU Filtering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778.624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PDM Mic Hardware Filtering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4880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54.8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62.5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4278.784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</a:tr>
              <a:tr h="19050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PDM Average Active Current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5057.408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495977"/>
              </p:ext>
            </p:extLst>
          </p:nvPr>
        </p:nvGraphicFramePr>
        <p:xfrm>
          <a:off x="4736580" y="4401849"/>
          <a:ext cx="4254501" cy="1714500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1740477"/>
                <a:gridCol w="672097"/>
                <a:gridCol w="608692"/>
                <a:gridCol w="634054"/>
                <a:gridCol w="599181"/>
              </a:tblGrid>
              <a:tr h="762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PDM Usage Modes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Current </a:t>
                      </a:r>
                      <a:b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(uA)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Duration/ Day</a:t>
                      </a:r>
                      <a:b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(mins)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Mins/Day (mins)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Average Current </a:t>
                      </a:r>
                      <a:b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(uA)2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PDM Active Mode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5057.4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70.24167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PDM Inactive Mode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1.281944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CE6F1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PDM Current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71.52361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Battery Capacity (mAh)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Battery Life (days)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508" y="1365913"/>
            <a:ext cx="3778615" cy="21747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5950" y="1763587"/>
            <a:ext cx="24938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FF0000"/>
                </a:solidFill>
              </a:rPr>
              <a:t>Sleep Current = 4.88mA (Cursor delta)</a:t>
            </a:r>
          </a:p>
          <a:p>
            <a:r>
              <a:rPr lang="en-US" sz="1000" dirty="0" smtClean="0">
                <a:solidFill>
                  <a:srgbClr val="FF0000"/>
                </a:solidFill>
              </a:rPr>
              <a:t>PDM Processing Current = 6.32mA</a:t>
            </a:r>
            <a:endParaRPr lang="en-US" sz="1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214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SoC Solutions_MFi Accessories_rev 1">
  <a:themeElements>
    <a:clrScheme name="Cypress Light Template-070609C 1">
      <a:dk1>
        <a:srgbClr val="4D4D4D"/>
      </a:dk1>
      <a:lt1>
        <a:srgbClr val="FFFFFF"/>
      </a:lt1>
      <a:dk2>
        <a:srgbClr val="025BBC"/>
      </a:dk2>
      <a:lt2>
        <a:srgbClr val="025BBC"/>
      </a:lt2>
      <a:accent1>
        <a:srgbClr val="2781E5"/>
      </a:accent1>
      <a:accent2>
        <a:srgbClr val="E97501"/>
      </a:accent2>
      <a:accent3>
        <a:srgbClr val="FFFFFF"/>
      </a:accent3>
      <a:accent4>
        <a:srgbClr val="404040"/>
      </a:accent4>
      <a:accent5>
        <a:srgbClr val="ACC1F0"/>
      </a:accent5>
      <a:accent6>
        <a:srgbClr val="D36901"/>
      </a:accent6>
      <a:hlink>
        <a:srgbClr val="8557D7"/>
      </a:hlink>
      <a:folHlink>
        <a:srgbClr val="ADADAD"/>
      </a:folHlink>
    </a:clrScheme>
    <a:fontScheme name="Cypress Light Template-070609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chemeClr val="tx1"/>
          </a:buClr>
          <a:buSzTx/>
          <a:buFontTx/>
          <a:buNone/>
          <a:tabLst/>
          <a:defRPr kumimoji="0" lang="en-US" sz="1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ypress Light Template-070609C 1">
        <a:dk1>
          <a:srgbClr val="4D4D4D"/>
        </a:dk1>
        <a:lt1>
          <a:srgbClr val="FFFFFF"/>
        </a:lt1>
        <a:dk2>
          <a:srgbClr val="025BBC"/>
        </a:dk2>
        <a:lt2>
          <a:srgbClr val="025BBC"/>
        </a:lt2>
        <a:accent1>
          <a:srgbClr val="2781E5"/>
        </a:accent1>
        <a:accent2>
          <a:srgbClr val="E97501"/>
        </a:accent2>
        <a:accent3>
          <a:srgbClr val="FFFFFF"/>
        </a:accent3>
        <a:accent4>
          <a:srgbClr val="404040"/>
        </a:accent4>
        <a:accent5>
          <a:srgbClr val="ACC1F0"/>
        </a:accent5>
        <a:accent6>
          <a:srgbClr val="D36901"/>
        </a:accent6>
        <a:hlink>
          <a:srgbClr val="8557D7"/>
        </a:hlink>
        <a:folHlink>
          <a:srgbClr val="ADADA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1359</TotalTime>
  <Words>698</Words>
  <Application>Microsoft Office PowerPoint</Application>
  <PresentationFormat>On-screen Show (4:3)</PresentationFormat>
  <Paragraphs>148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ＭＳ Ｐゴシック</vt:lpstr>
      <vt:lpstr>ＭＳ Ｐゴシック</vt:lpstr>
      <vt:lpstr>Arial</vt:lpstr>
      <vt:lpstr>Calibri</vt:lpstr>
      <vt:lpstr>Wingdings</vt:lpstr>
      <vt:lpstr>PSoC Solutions_MFi Accessories_rev 1</vt:lpstr>
      <vt:lpstr>PDM Microphone Interface with BLE</vt:lpstr>
      <vt:lpstr>PDM Microphone in Remote Control</vt:lpstr>
      <vt:lpstr>PSoC 4 BLE PDM Solution</vt:lpstr>
      <vt:lpstr>PDM Voice Performance**</vt:lpstr>
      <vt:lpstr>ADPCM over BLE Voice Performance*</vt:lpstr>
      <vt:lpstr>CPU Utilization</vt:lpstr>
      <vt:lpstr>Power Consumption*</vt:lpstr>
    </vt:vector>
  </TitlesOfParts>
  <Company>Cypress Semiconductor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PDM Microphone Interface</dc:title>
  <dc:creator>KRIS</dc:creator>
  <cp:keywords>PDM; BLE; Cypress; Microphone; Remote</cp:keywords>
  <cp:lastModifiedBy>Krishnaprasad M V</cp:lastModifiedBy>
  <cp:revision>27</cp:revision>
  <dcterms:created xsi:type="dcterms:W3CDTF">2015-04-13T03:56:18Z</dcterms:created>
  <dcterms:modified xsi:type="dcterms:W3CDTF">2015-07-23T17:30:00Z</dcterms:modified>
  <cp:version>1.0</cp:version>
</cp:coreProperties>
</file>

<file path=docProps/thumbnail.jpeg>
</file>